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3" r:id="rId2"/>
    <p:sldId id="281" r:id="rId3"/>
    <p:sldId id="282" r:id="rId4"/>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5" r:id="rId23"/>
    <p:sldId id="278" r:id="rId24"/>
    <p:sldId id="28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224D9F2-CBF2-46FF-8F74-3C117599764D}" type="datetimeFigureOut">
              <a:rPr lang="en-IN" smtClean="0"/>
              <a:t>30-08-2022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2C51AAF-F561-4F99-9C39-43586B0BD0AE}" type="slidenum">
              <a:rPr lang="en-IN" smtClean="0"/>
              <a:t>‹#›</a:t>
            </a:fld>
            <a:endParaRPr lang="en-IN"/>
          </a:p>
        </p:txBody>
      </p:sp>
    </p:spTree>
    <p:extLst>
      <p:ext uri="{BB962C8B-B14F-4D97-AF65-F5344CB8AC3E}">
        <p14:creationId xmlns:p14="http://schemas.microsoft.com/office/powerpoint/2010/main" val="27658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224D9F2-CBF2-46FF-8F74-3C117599764D}" type="datetimeFigureOut">
              <a:rPr lang="en-IN" smtClean="0"/>
              <a:t>30-08-2022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2C51AAF-F561-4F99-9C39-43586B0BD0AE}" type="slidenum">
              <a:rPr lang="en-IN" smtClean="0"/>
              <a:t>‹#›</a:t>
            </a:fld>
            <a:endParaRPr lang="en-IN"/>
          </a:p>
        </p:txBody>
      </p:sp>
    </p:spTree>
    <p:extLst>
      <p:ext uri="{BB962C8B-B14F-4D97-AF65-F5344CB8AC3E}">
        <p14:creationId xmlns:p14="http://schemas.microsoft.com/office/powerpoint/2010/main" val="3720394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224D9F2-CBF2-46FF-8F74-3C117599764D}" type="datetimeFigureOut">
              <a:rPr lang="en-IN" smtClean="0"/>
              <a:t>30-08-2022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2C51AAF-F561-4F99-9C39-43586B0BD0AE}" type="slidenum">
              <a:rPr lang="en-IN" smtClean="0"/>
              <a:t>‹#›</a:t>
            </a:fld>
            <a:endParaRPr lang="en-IN"/>
          </a:p>
        </p:txBody>
      </p:sp>
    </p:spTree>
    <p:extLst>
      <p:ext uri="{BB962C8B-B14F-4D97-AF65-F5344CB8AC3E}">
        <p14:creationId xmlns:p14="http://schemas.microsoft.com/office/powerpoint/2010/main" val="3970131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224D9F2-CBF2-46FF-8F74-3C117599764D}" type="datetimeFigureOut">
              <a:rPr lang="en-IN" smtClean="0"/>
              <a:t>30-08-2022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2C51AAF-F561-4F99-9C39-43586B0BD0AE}" type="slidenum">
              <a:rPr lang="en-IN" smtClean="0"/>
              <a:t>‹#›</a:t>
            </a:fld>
            <a:endParaRPr lang="en-IN"/>
          </a:p>
        </p:txBody>
      </p:sp>
    </p:spTree>
    <p:extLst>
      <p:ext uri="{BB962C8B-B14F-4D97-AF65-F5344CB8AC3E}">
        <p14:creationId xmlns:p14="http://schemas.microsoft.com/office/powerpoint/2010/main" val="3661855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24D9F2-CBF2-46FF-8F74-3C117599764D}" type="datetimeFigureOut">
              <a:rPr lang="en-IN" smtClean="0"/>
              <a:t>30-08-2022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2C51AAF-F561-4F99-9C39-43586B0BD0AE}" type="slidenum">
              <a:rPr lang="en-IN" smtClean="0"/>
              <a:t>‹#›</a:t>
            </a:fld>
            <a:endParaRPr lang="en-IN"/>
          </a:p>
        </p:txBody>
      </p:sp>
    </p:spTree>
    <p:extLst>
      <p:ext uri="{BB962C8B-B14F-4D97-AF65-F5344CB8AC3E}">
        <p14:creationId xmlns:p14="http://schemas.microsoft.com/office/powerpoint/2010/main" val="4068963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224D9F2-CBF2-46FF-8F74-3C117599764D}" type="datetimeFigureOut">
              <a:rPr lang="en-IN" smtClean="0"/>
              <a:t>30-08-2022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2C51AAF-F561-4F99-9C39-43586B0BD0AE}" type="slidenum">
              <a:rPr lang="en-IN" smtClean="0"/>
              <a:t>‹#›</a:t>
            </a:fld>
            <a:endParaRPr lang="en-IN"/>
          </a:p>
        </p:txBody>
      </p:sp>
    </p:spTree>
    <p:extLst>
      <p:ext uri="{BB962C8B-B14F-4D97-AF65-F5344CB8AC3E}">
        <p14:creationId xmlns:p14="http://schemas.microsoft.com/office/powerpoint/2010/main" val="1437487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224D9F2-CBF2-46FF-8F74-3C117599764D}" type="datetimeFigureOut">
              <a:rPr lang="en-IN" smtClean="0"/>
              <a:t>30-08-2022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2C51AAF-F561-4F99-9C39-43586B0BD0AE}" type="slidenum">
              <a:rPr lang="en-IN" smtClean="0"/>
              <a:t>‹#›</a:t>
            </a:fld>
            <a:endParaRPr lang="en-IN"/>
          </a:p>
        </p:txBody>
      </p:sp>
    </p:spTree>
    <p:extLst>
      <p:ext uri="{BB962C8B-B14F-4D97-AF65-F5344CB8AC3E}">
        <p14:creationId xmlns:p14="http://schemas.microsoft.com/office/powerpoint/2010/main" val="830263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224D9F2-CBF2-46FF-8F74-3C117599764D}" type="datetimeFigureOut">
              <a:rPr lang="en-IN" smtClean="0"/>
              <a:t>30-08-2022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2C51AAF-F561-4F99-9C39-43586B0BD0AE}" type="slidenum">
              <a:rPr lang="en-IN" smtClean="0"/>
              <a:t>‹#›</a:t>
            </a:fld>
            <a:endParaRPr lang="en-IN"/>
          </a:p>
        </p:txBody>
      </p:sp>
    </p:spTree>
    <p:extLst>
      <p:ext uri="{BB962C8B-B14F-4D97-AF65-F5344CB8AC3E}">
        <p14:creationId xmlns:p14="http://schemas.microsoft.com/office/powerpoint/2010/main" val="2912847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24D9F2-CBF2-46FF-8F74-3C117599764D}" type="datetimeFigureOut">
              <a:rPr lang="en-IN" smtClean="0"/>
              <a:t>30-08-2022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2C51AAF-F561-4F99-9C39-43586B0BD0AE}" type="slidenum">
              <a:rPr lang="en-IN" smtClean="0"/>
              <a:t>‹#›</a:t>
            </a:fld>
            <a:endParaRPr lang="en-IN"/>
          </a:p>
        </p:txBody>
      </p:sp>
    </p:spTree>
    <p:extLst>
      <p:ext uri="{BB962C8B-B14F-4D97-AF65-F5344CB8AC3E}">
        <p14:creationId xmlns:p14="http://schemas.microsoft.com/office/powerpoint/2010/main" val="1155494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24D9F2-CBF2-46FF-8F74-3C117599764D}" type="datetimeFigureOut">
              <a:rPr lang="en-IN" smtClean="0"/>
              <a:t>30-08-2022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2C51AAF-F561-4F99-9C39-43586B0BD0AE}" type="slidenum">
              <a:rPr lang="en-IN" smtClean="0"/>
              <a:t>‹#›</a:t>
            </a:fld>
            <a:endParaRPr lang="en-IN"/>
          </a:p>
        </p:txBody>
      </p:sp>
    </p:spTree>
    <p:extLst>
      <p:ext uri="{BB962C8B-B14F-4D97-AF65-F5344CB8AC3E}">
        <p14:creationId xmlns:p14="http://schemas.microsoft.com/office/powerpoint/2010/main" val="1264611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24D9F2-CBF2-46FF-8F74-3C117599764D}" type="datetimeFigureOut">
              <a:rPr lang="en-IN" smtClean="0"/>
              <a:t>30-08-2022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2C51AAF-F561-4F99-9C39-43586B0BD0AE}" type="slidenum">
              <a:rPr lang="en-IN" smtClean="0"/>
              <a:t>‹#›</a:t>
            </a:fld>
            <a:endParaRPr lang="en-IN"/>
          </a:p>
        </p:txBody>
      </p:sp>
    </p:spTree>
    <p:extLst>
      <p:ext uri="{BB962C8B-B14F-4D97-AF65-F5344CB8AC3E}">
        <p14:creationId xmlns:p14="http://schemas.microsoft.com/office/powerpoint/2010/main" val="14594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24D9F2-CBF2-46FF-8F74-3C117599764D}" type="datetimeFigureOut">
              <a:rPr lang="en-IN" smtClean="0"/>
              <a:t>30-08-2022</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C51AAF-F561-4F99-9C39-43586B0BD0AE}" type="slidenum">
              <a:rPr lang="en-IN" smtClean="0"/>
              <a:t>‹#›</a:t>
            </a:fld>
            <a:endParaRPr lang="en-IN"/>
          </a:p>
        </p:txBody>
      </p:sp>
    </p:spTree>
    <p:extLst>
      <p:ext uri="{BB962C8B-B14F-4D97-AF65-F5344CB8AC3E}">
        <p14:creationId xmlns:p14="http://schemas.microsoft.com/office/powerpoint/2010/main" val="2679350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integrate.io/?utm_source=software-testing-help&amp;utm_medium=referral+&amp;utm_campaign=ecommerce"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0647" y="403412"/>
            <a:ext cx="11228294" cy="6266329"/>
          </a:xfrm>
        </p:spPr>
        <p:txBody>
          <a:bodyPr/>
          <a:lstStyle/>
          <a:p>
            <a:endParaRPr lang="en-US" b="1" dirty="0" smtClean="0">
              <a:latin typeface="Times New Roman" panose="02020603050405020304" pitchFamily="18" charset="0"/>
              <a:ea typeface="Times New Roman" panose="02020603050405020304" pitchFamily="18" charset="0"/>
            </a:endParaRPr>
          </a:p>
          <a:p>
            <a:endParaRPr lang="en-US" b="1" dirty="0">
              <a:latin typeface="Times New Roman" panose="02020603050405020304" pitchFamily="18" charset="0"/>
              <a:ea typeface="Times New Roman" panose="02020603050405020304" pitchFamily="18" charset="0"/>
            </a:endParaRPr>
          </a:p>
          <a:p>
            <a:pPr marL="0" indent="0">
              <a:buNone/>
            </a:pPr>
            <a:r>
              <a:rPr lang="en-US" b="1" dirty="0" smtClean="0">
                <a:latin typeface="Times New Roman" panose="02020603050405020304" pitchFamily="18" charset="0"/>
                <a:ea typeface="Times New Roman" panose="02020603050405020304" pitchFamily="18" charset="0"/>
              </a:rPr>
              <a:t>						</a:t>
            </a:r>
          </a:p>
          <a:p>
            <a:pPr marL="0" indent="0">
              <a:buNone/>
            </a:pPr>
            <a:r>
              <a:rPr lang="en-US" sz="3600" b="1" dirty="0">
                <a:latin typeface="Times New Roman" panose="02020603050405020304" pitchFamily="18" charset="0"/>
                <a:ea typeface="Times New Roman" panose="02020603050405020304" pitchFamily="18" charset="0"/>
              </a:rPr>
              <a:t>	</a:t>
            </a:r>
            <a:r>
              <a:rPr lang="en-US" sz="3600" b="1" dirty="0" smtClean="0">
                <a:latin typeface="Times New Roman" panose="02020603050405020304" pitchFamily="18" charset="0"/>
                <a:ea typeface="Times New Roman" panose="02020603050405020304" pitchFamily="18" charset="0"/>
              </a:rPr>
              <a:t>			Prepared by, </a:t>
            </a:r>
          </a:p>
          <a:p>
            <a:pPr marL="1828800" lvl="4" indent="0">
              <a:buNone/>
            </a:pPr>
            <a:r>
              <a:rPr lang="en-US" sz="2400" b="1" dirty="0" smtClean="0">
                <a:latin typeface="Times New Roman" panose="02020603050405020304" pitchFamily="18" charset="0"/>
                <a:ea typeface="Times New Roman" panose="02020603050405020304" pitchFamily="18" charset="0"/>
              </a:rPr>
              <a:t>				</a:t>
            </a:r>
            <a:r>
              <a:rPr lang="en-US" sz="2400" b="1" dirty="0" err="1" smtClean="0">
                <a:latin typeface="Times New Roman" panose="02020603050405020304" pitchFamily="18" charset="0"/>
                <a:ea typeface="Times New Roman" panose="02020603050405020304" pitchFamily="18" charset="0"/>
              </a:rPr>
              <a:t>Dr.A.DEVI</a:t>
            </a:r>
            <a:endParaRPr lang="en-US" sz="2400" b="1" dirty="0" smtClean="0">
              <a:latin typeface="Times New Roman" panose="02020603050405020304" pitchFamily="18" charset="0"/>
              <a:ea typeface="Times New Roman" panose="02020603050405020304" pitchFamily="18" charset="0"/>
            </a:endParaRPr>
          </a:p>
          <a:p>
            <a:pPr marL="1828800" lvl="4" indent="0">
              <a:buNone/>
            </a:pPr>
            <a:r>
              <a:rPr lang="en-US" sz="2400" b="1" dirty="0" smtClean="0">
                <a:latin typeface="Times New Roman" panose="02020603050405020304" pitchFamily="18" charset="0"/>
                <a:ea typeface="Times New Roman" panose="02020603050405020304" pitchFamily="18" charset="0"/>
              </a:rPr>
              <a:t>				Associate Professor</a:t>
            </a:r>
          </a:p>
          <a:p>
            <a:pPr marL="1828800" lvl="4" indent="0">
              <a:buNone/>
            </a:pPr>
            <a:r>
              <a:rPr lang="en-US" sz="2400" b="1" dirty="0" smtClean="0">
                <a:latin typeface="Times New Roman" panose="02020603050405020304" pitchFamily="18" charset="0"/>
                <a:ea typeface="Times New Roman" panose="02020603050405020304" pitchFamily="18" charset="0"/>
              </a:rPr>
              <a:t>				Department of Computer Applications</a:t>
            </a:r>
          </a:p>
          <a:p>
            <a:pPr marL="0" indent="0">
              <a:buNone/>
            </a:pPr>
            <a:endParaRPr lang="en-US" sz="3600" b="1" dirty="0">
              <a:latin typeface="Times New Roman" panose="02020603050405020304" pitchFamily="18" charset="0"/>
              <a:ea typeface="Times New Roman" panose="02020603050405020304" pitchFamily="18" charset="0"/>
            </a:endParaRPr>
          </a:p>
          <a:p>
            <a:endParaRPr lang="en-US" sz="3600" b="1" dirty="0" smtClean="0">
              <a:latin typeface="Times New Roman" panose="02020603050405020304" pitchFamily="18" charset="0"/>
              <a:ea typeface="Times New Roman" panose="02020603050405020304" pitchFamily="18" charset="0"/>
            </a:endParaRPr>
          </a:p>
          <a:p>
            <a:pPr marL="0" indent="0">
              <a:buNone/>
            </a:pPr>
            <a:r>
              <a:rPr lang="en-US" sz="3600" b="1" dirty="0" smtClean="0">
                <a:latin typeface="Times New Roman" panose="02020603050405020304" pitchFamily="18" charset="0"/>
                <a:ea typeface="Times New Roman" panose="02020603050405020304" pitchFamily="18" charset="0"/>
              </a:rPr>
              <a:t>			</a:t>
            </a:r>
            <a:r>
              <a:rPr lang="x-none" sz="3600" b="1" dirty="0" smtClean="0">
                <a:latin typeface="Times New Roman" panose="02020603050405020304" pitchFamily="18" charset="0"/>
                <a:ea typeface="Times New Roman" panose="02020603050405020304" pitchFamily="18" charset="0"/>
              </a:rPr>
              <a:t>UNIT </a:t>
            </a:r>
            <a:r>
              <a:rPr lang="en-US" sz="3600" b="1" dirty="0" err="1">
                <a:latin typeface="Times New Roman" panose="02020603050405020304" pitchFamily="18" charset="0"/>
                <a:ea typeface="Times New Roman" panose="02020603050405020304" pitchFamily="18" charset="0"/>
              </a:rPr>
              <a:t>I</a:t>
            </a:r>
            <a:r>
              <a:rPr lang="x-none" sz="3600" b="1" dirty="0" smtClean="0">
                <a:latin typeface="Times New Roman" panose="02020603050405020304" pitchFamily="18" charset="0"/>
                <a:ea typeface="Times New Roman" panose="02020603050405020304" pitchFamily="18" charset="0"/>
              </a:rPr>
              <a:t>I </a:t>
            </a:r>
            <a:r>
              <a:rPr lang="x-none" sz="3600" b="1" dirty="0">
                <a:latin typeface="Times New Roman" panose="02020603050405020304" pitchFamily="18" charset="0"/>
                <a:ea typeface="Times New Roman" panose="02020603050405020304" pitchFamily="18" charset="0"/>
              </a:rPr>
              <a:t>: </a:t>
            </a:r>
            <a:r>
              <a:rPr lang="en-IN" sz="3600" b="1" dirty="0" smtClean="0">
                <a:latin typeface="Times New Roman" panose="02020603050405020304" pitchFamily="18" charset="0"/>
                <a:ea typeface="Times New Roman" panose="02020603050405020304" pitchFamily="18" charset="0"/>
              </a:rPr>
              <a:t>Big Data Tools </a:t>
            </a:r>
            <a:endParaRPr lang="en-IN" sz="2400" b="1" dirty="0">
              <a:latin typeface="Times New Roman" panose="02020603050405020304" pitchFamily="18" charset="0"/>
              <a:ea typeface="Times New Roman" panose="02020603050405020304" pitchFamily="18" charset="0"/>
            </a:endParaRPr>
          </a:p>
          <a:p>
            <a:endParaRPr lang="en-IN" sz="3600" dirty="0"/>
          </a:p>
        </p:txBody>
      </p:sp>
      <p:pic>
        <p:nvPicPr>
          <p:cNvPr id="4" name="Picture 3" descr="C:\Users\BSc(CT)\Desktop\sns.png"/>
          <p:cNvPicPr/>
          <p:nvPr/>
        </p:nvPicPr>
        <p:blipFill>
          <a:blip r:embed="rId2">
            <a:extLst>
              <a:ext uri="{28A0092B-C50C-407E-A947-70E740481C1C}">
                <a14:useLocalDpi xmlns:a14="http://schemas.microsoft.com/office/drawing/2010/main" val="0"/>
              </a:ext>
            </a:extLst>
          </a:blip>
          <a:srcRect r="-2403" b="87102"/>
          <a:stretch>
            <a:fillRect/>
          </a:stretch>
        </p:blipFill>
        <p:spPr bwMode="auto">
          <a:xfrm>
            <a:off x="363072" y="268082"/>
            <a:ext cx="11470340" cy="1359012"/>
          </a:xfrm>
          <a:prstGeom prst="rect">
            <a:avLst/>
          </a:prstGeom>
          <a:noFill/>
          <a:ln>
            <a:noFill/>
          </a:ln>
        </p:spPr>
      </p:pic>
    </p:spTree>
    <p:extLst>
      <p:ext uri="{BB962C8B-B14F-4D97-AF65-F5344CB8AC3E}">
        <p14:creationId xmlns:p14="http://schemas.microsoft.com/office/powerpoint/2010/main" val="3600195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7500" y="190500"/>
            <a:ext cx="11607800" cy="6400800"/>
          </a:xfrm>
        </p:spPr>
        <p:txBody>
          <a:bodyPr>
            <a:normAutofit fontScale="85000" lnSpcReduction="20000"/>
          </a:bodyPr>
          <a:lstStyle/>
          <a:p>
            <a:pPr marL="0" indent="0">
              <a:buNone/>
            </a:pPr>
            <a:r>
              <a:rPr lang="en-IN" b="1" dirty="0" smtClean="0">
                <a:solidFill>
                  <a:srgbClr val="C00000"/>
                </a:solidFill>
                <a:latin typeface="Times New Roman" panose="02020603050405020304" pitchFamily="18" charset="0"/>
                <a:cs typeface="Times New Roman" panose="02020603050405020304" pitchFamily="18" charset="0"/>
              </a:rPr>
              <a:t>Cassandra</a:t>
            </a:r>
          </a:p>
          <a:p>
            <a:pPr marL="444500" indent="38100"/>
            <a:r>
              <a:rPr lang="en-US" dirty="0" smtClean="0">
                <a:latin typeface="Times New Roman" panose="02020603050405020304" pitchFamily="18" charset="0"/>
                <a:cs typeface="Times New Roman" panose="02020603050405020304" pitchFamily="18" charset="0"/>
              </a:rPr>
              <a:t>Apache Cassandra is free of cost and open-source distributed NoSQL DBMS constructed to manage huge volumes of data spread across numerous commodity servers, delivering high availability. It employs CQL (Cassandra Structure Language) to interact with the database.</a:t>
            </a:r>
          </a:p>
          <a:p>
            <a:pPr marL="444500" indent="38100"/>
            <a:r>
              <a:rPr lang="en-US" dirty="0" smtClean="0">
                <a:latin typeface="Times New Roman" panose="02020603050405020304" pitchFamily="18" charset="0"/>
                <a:cs typeface="Times New Roman" panose="02020603050405020304" pitchFamily="18" charset="0"/>
              </a:rPr>
              <a:t>Some of the high-profile companies using Cassandra include Accenture, American Express, Facebook, General Electric, Honeywell, Yahoo, etc.</a:t>
            </a:r>
          </a:p>
          <a:p>
            <a:pPr marL="0" indent="0">
              <a:buNone/>
            </a:pPr>
            <a:r>
              <a:rPr lang="en-US" b="1" dirty="0">
                <a:solidFill>
                  <a:srgbClr val="C00000"/>
                </a:solidFill>
                <a:latin typeface="Times New Roman" panose="02020603050405020304" pitchFamily="18" charset="0"/>
                <a:cs typeface="Times New Roman" panose="02020603050405020304" pitchFamily="18" charset="0"/>
              </a:rPr>
              <a:t>Pros</a:t>
            </a:r>
            <a:r>
              <a:rPr lang="en-US" dirty="0">
                <a:solidFill>
                  <a:srgbClr val="C00000"/>
                </a:solidFill>
                <a:latin typeface="Times New Roman" panose="02020603050405020304" pitchFamily="18" charset="0"/>
                <a:cs typeface="Times New Roman" panose="02020603050405020304" pitchFamily="18" charset="0"/>
              </a:rPr>
              <a:t>:</a:t>
            </a:r>
            <a:endParaRPr lang="en-US" dirty="0" smtClean="0">
              <a:solidFill>
                <a:srgbClr val="C00000"/>
              </a:solidFill>
              <a:latin typeface="Times New Roman" panose="02020603050405020304" pitchFamily="18" charset="0"/>
              <a:cs typeface="Times New Roman" panose="02020603050405020304" pitchFamily="18" charset="0"/>
            </a:endParaRPr>
          </a:p>
          <a:p>
            <a:pPr marL="444500" indent="38100"/>
            <a:r>
              <a:rPr lang="en-US" dirty="0">
                <a:latin typeface="Times New Roman" panose="02020603050405020304" pitchFamily="18" charset="0"/>
                <a:cs typeface="Times New Roman" panose="02020603050405020304" pitchFamily="18" charset="0"/>
              </a:rPr>
              <a:t>No single point of failure.</a:t>
            </a:r>
            <a:endParaRPr lang="en-US" dirty="0" smtClean="0">
              <a:latin typeface="Times New Roman" panose="02020603050405020304" pitchFamily="18" charset="0"/>
              <a:cs typeface="Times New Roman" panose="02020603050405020304" pitchFamily="18" charset="0"/>
            </a:endParaRPr>
          </a:p>
          <a:p>
            <a:pPr marL="444500" indent="38100"/>
            <a:r>
              <a:rPr lang="en-US" dirty="0">
                <a:latin typeface="Times New Roman" panose="02020603050405020304" pitchFamily="18" charset="0"/>
                <a:cs typeface="Times New Roman" panose="02020603050405020304" pitchFamily="18" charset="0"/>
              </a:rPr>
              <a:t>Handles massive data very quickly.</a:t>
            </a:r>
            <a:endParaRPr lang="en-US" dirty="0" smtClean="0">
              <a:latin typeface="Times New Roman" panose="02020603050405020304" pitchFamily="18" charset="0"/>
              <a:cs typeface="Times New Roman" panose="02020603050405020304" pitchFamily="18" charset="0"/>
            </a:endParaRPr>
          </a:p>
          <a:p>
            <a:pPr marL="444500" indent="38100"/>
            <a:r>
              <a:rPr lang="en-US" dirty="0">
                <a:latin typeface="Times New Roman" panose="02020603050405020304" pitchFamily="18" charset="0"/>
                <a:cs typeface="Times New Roman" panose="02020603050405020304" pitchFamily="18" charset="0"/>
              </a:rPr>
              <a:t>Log-structured storage</a:t>
            </a:r>
            <a:endParaRPr lang="en-US" dirty="0" smtClean="0">
              <a:latin typeface="Times New Roman" panose="02020603050405020304" pitchFamily="18" charset="0"/>
              <a:cs typeface="Times New Roman" panose="02020603050405020304" pitchFamily="18" charset="0"/>
            </a:endParaRPr>
          </a:p>
          <a:p>
            <a:pPr marL="444500" indent="38100"/>
            <a:r>
              <a:rPr lang="en-US" dirty="0">
                <a:latin typeface="Times New Roman" panose="02020603050405020304" pitchFamily="18" charset="0"/>
                <a:cs typeface="Times New Roman" panose="02020603050405020304" pitchFamily="18" charset="0"/>
              </a:rPr>
              <a:t>Automated replication</a:t>
            </a:r>
            <a:endParaRPr lang="en-US" dirty="0" smtClean="0">
              <a:latin typeface="Times New Roman" panose="02020603050405020304" pitchFamily="18" charset="0"/>
              <a:cs typeface="Times New Roman" panose="02020603050405020304" pitchFamily="18" charset="0"/>
            </a:endParaRPr>
          </a:p>
          <a:p>
            <a:pPr marL="444500" indent="38100"/>
            <a:r>
              <a:rPr lang="en-US" dirty="0">
                <a:latin typeface="Times New Roman" panose="02020603050405020304" pitchFamily="18" charset="0"/>
                <a:cs typeface="Times New Roman" panose="02020603050405020304" pitchFamily="18" charset="0"/>
              </a:rPr>
              <a:t>Linear scalability</a:t>
            </a:r>
            <a:endParaRPr lang="en-US" dirty="0" smtClean="0">
              <a:latin typeface="Times New Roman" panose="02020603050405020304" pitchFamily="18" charset="0"/>
              <a:cs typeface="Times New Roman" panose="02020603050405020304" pitchFamily="18" charset="0"/>
            </a:endParaRPr>
          </a:p>
          <a:p>
            <a:pPr marL="444500" indent="38100"/>
            <a:r>
              <a:rPr lang="en-US" dirty="0">
                <a:latin typeface="Times New Roman" panose="02020603050405020304" pitchFamily="18" charset="0"/>
                <a:cs typeface="Times New Roman" panose="02020603050405020304" pitchFamily="18" charset="0"/>
              </a:rPr>
              <a:t>Simple Ring architecture</a:t>
            </a:r>
            <a:endParaRPr lang="en-US" dirty="0" smtClean="0">
              <a:latin typeface="Times New Roman" panose="02020603050405020304" pitchFamily="18" charset="0"/>
              <a:cs typeface="Times New Roman" panose="02020603050405020304" pitchFamily="18" charset="0"/>
            </a:endParaRPr>
          </a:p>
          <a:p>
            <a:pPr marL="0" indent="0">
              <a:buNone/>
            </a:pPr>
            <a:r>
              <a:rPr lang="en-US" b="1" dirty="0">
                <a:solidFill>
                  <a:srgbClr val="C00000"/>
                </a:solidFill>
                <a:latin typeface="Times New Roman" panose="02020603050405020304" pitchFamily="18" charset="0"/>
                <a:cs typeface="Times New Roman" panose="02020603050405020304" pitchFamily="18" charset="0"/>
              </a:rPr>
              <a:t>Cons</a:t>
            </a:r>
            <a:r>
              <a:rPr lang="en-US" dirty="0">
                <a:solidFill>
                  <a:srgbClr val="C00000"/>
                </a:solidFill>
                <a:latin typeface="Times New Roman" panose="02020603050405020304" pitchFamily="18" charset="0"/>
                <a:cs typeface="Times New Roman" panose="02020603050405020304" pitchFamily="18" charset="0"/>
              </a:rPr>
              <a:t>:</a:t>
            </a:r>
            <a:endParaRPr lang="en-US" dirty="0" smtClean="0">
              <a:solidFill>
                <a:srgbClr val="C00000"/>
              </a:solidFill>
              <a:latin typeface="Times New Roman" panose="02020603050405020304" pitchFamily="18" charset="0"/>
              <a:cs typeface="Times New Roman" panose="02020603050405020304" pitchFamily="18" charset="0"/>
            </a:endParaRPr>
          </a:p>
          <a:p>
            <a:pPr marL="444500" indent="38100"/>
            <a:r>
              <a:rPr lang="en-US" dirty="0" smtClean="0">
                <a:latin typeface="Times New Roman" panose="02020603050405020304" pitchFamily="18" charset="0"/>
                <a:cs typeface="Times New Roman" panose="02020603050405020304" pitchFamily="18" charset="0"/>
              </a:rPr>
              <a:t>Requires some extra efforts in troubleshooting and maintenance.</a:t>
            </a:r>
          </a:p>
          <a:p>
            <a:pPr marL="444500" indent="38100"/>
            <a:r>
              <a:rPr lang="en-US" dirty="0" smtClean="0">
                <a:latin typeface="Times New Roman" panose="02020603050405020304" pitchFamily="18" charset="0"/>
                <a:cs typeface="Times New Roman" panose="02020603050405020304" pitchFamily="18" charset="0"/>
              </a:rPr>
              <a:t>Clustering could have been improved.</a:t>
            </a:r>
          </a:p>
          <a:p>
            <a:pPr marL="444500" indent="38100"/>
            <a:r>
              <a:rPr lang="en-US" dirty="0" smtClean="0">
                <a:latin typeface="Times New Roman" panose="02020603050405020304" pitchFamily="18" charset="0"/>
                <a:cs typeface="Times New Roman" panose="02020603050405020304" pitchFamily="18" charset="0"/>
              </a:rPr>
              <a:t>Row-level locking feature is not there.</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34945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 y="254000"/>
            <a:ext cx="11734800" cy="6350000"/>
          </a:xfrm>
        </p:spPr>
        <p:txBody>
          <a:bodyPr>
            <a:normAutofit fontScale="77500" lnSpcReduction="20000"/>
          </a:bodyPr>
          <a:lstStyle/>
          <a:p>
            <a:pPr marL="0" indent="0" algn="just">
              <a:buNone/>
            </a:pPr>
            <a:r>
              <a:rPr lang="en-IN" b="1" dirty="0" err="1" smtClean="0">
                <a:solidFill>
                  <a:srgbClr val="C00000"/>
                </a:solidFill>
                <a:latin typeface="Times New Roman" panose="02020603050405020304" pitchFamily="18" charset="0"/>
                <a:cs typeface="Times New Roman" panose="02020603050405020304" pitchFamily="18" charset="0"/>
              </a:rPr>
              <a:t>Knime</a:t>
            </a:r>
            <a:endParaRPr lang="en-IN" b="1" dirty="0" smtClean="0">
              <a:solidFill>
                <a:srgbClr val="C00000"/>
              </a:solidFill>
              <a:latin typeface="Times New Roman" panose="02020603050405020304" pitchFamily="18" charset="0"/>
              <a:cs typeface="Times New Roman" panose="02020603050405020304" pitchFamily="18" charset="0"/>
            </a:endParaRPr>
          </a:p>
          <a:p>
            <a:pPr marL="622300" indent="38100" algn="just"/>
            <a:r>
              <a:rPr lang="en-US" dirty="0" smtClean="0">
                <a:latin typeface="Times New Roman" panose="02020603050405020304" pitchFamily="18" charset="0"/>
                <a:cs typeface="Times New Roman" panose="02020603050405020304" pitchFamily="18" charset="0"/>
              </a:rPr>
              <a:t>KNIME stands for Konstanz Information Miner which is an open source tool that is used for Enterprise reporting, </a:t>
            </a:r>
            <a:r>
              <a:rPr lang="en-US" dirty="0">
                <a:latin typeface="Times New Roman" panose="02020603050405020304" pitchFamily="18" charset="0"/>
                <a:cs typeface="Times New Roman" panose="02020603050405020304" pitchFamily="18" charset="0"/>
              </a:rPr>
              <a:t>integration, research, CRM, data mining, data analytics, text mining, and business intelligence. It supports Linux, OS X, and Windows operating systems.</a:t>
            </a:r>
            <a:endParaRPr lang="en-US" dirty="0" smtClean="0">
              <a:latin typeface="Times New Roman" panose="02020603050405020304" pitchFamily="18" charset="0"/>
              <a:cs typeface="Times New Roman" panose="02020603050405020304" pitchFamily="18" charset="0"/>
            </a:endParaRPr>
          </a:p>
          <a:p>
            <a:pPr marL="622300" indent="38100" algn="just"/>
            <a:r>
              <a:rPr lang="en-US" dirty="0">
                <a:latin typeface="Times New Roman" panose="02020603050405020304" pitchFamily="18" charset="0"/>
                <a:cs typeface="Times New Roman" panose="02020603050405020304" pitchFamily="18" charset="0"/>
              </a:rPr>
              <a:t>It can be considered as a good alternative to SAS. Some of the top companies using </a:t>
            </a:r>
            <a:r>
              <a:rPr lang="en-US" dirty="0" err="1">
                <a:latin typeface="Times New Roman" panose="02020603050405020304" pitchFamily="18" charset="0"/>
                <a:cs typeface="Times New Roman" panose="02020603050405020304" pitchFamily="18" charset="0"/>
              </a:rPr>
              <a:t>Knime</a:t>
            </a:r>
            <a:r>
              <a:rPr lang="en-US" dirty="0">
                <a:latin typeface="Times New Roman" panose="02020603050405020304" pitchFamily="18" charset="0"/>
                <a:cs typeface="Times New Roman" panose="02020603050405020304" pitchFamily="18" charset="0"/>
              </a:rPr>
              <a:t> include Comcast, Johnson &amp; Johnson, Canadian Tire, etc.</a:t>
            </a:r>
            <a:endParaRPr lang="en-US" dirty="0" smtClean="0">
              <a:latin typeface="Times New Roman" panose="02020603050405020304" pitchFamily="18" charset="0"/>
              <a:cs typeface="Times New Roman" panose="02020603050405020304" pitchFamily="18" charset="0"/>
            </a:endParaRPr>
          </a:p>
          <a:p>
            <a:pPr marL="0" indent="0" algn="just">
              <a:buNone/>
            </a:pPr>
            <a:r>
              <a:rPr lang="en-US" b="1" dirty="0">
                <a:solidFill>
                  <a:srgbClr val="C00000"/>
                </a:solidFill>
                <a:latin typeface="Times New Roman" panose="02020603050405020304" pitchFamily="18" charset="0"/>
                <a:cs typeface="Times New Roman" panose="02020603050405020304" pitchFamily="18" charset="0"/>
              </a:rPr>
              <a:t>Pros:</a:t>
            </a:r>
            <a:endParaRPr lang="en-US" dirty="0" smtClean="0">
              <a:solidFill>
                <a:srgbClr val="C00000"/>
              </a:solidFill>
              <a:latin typeface="Times New Roman" panose="02020603050405020304" pitchFamily="18" charset="0"/>
              <a:cs typeface="Times New Roman" panose="02020603050405020304" pitchFamily="18" charset="0"/>
            </a:endParaRPr>
          </a:p>
          <a:p>
            <a:pPr marL="622300" indent="38100" algn="just"/>
            <a:r>
              <a:rPr lang="en-US" dirty="0">
                <a:latin typeface="Times New Roman" panose="02020603050405020304" pitchFamily="18" charset="0"/>
                <a:cs typeface="Times New Roman" panose="02020603050405020304" pitchFamily="18" charset="0"/>
              </a:rPr>
              <a:t>Simple ETL operations</a:t>
            </a:r>
            <a:endParaRPr lang="en-US" dirty="0" smtClean="0">
              <a:latin typeface="Times New Roman" panose="02020603050405020304" pitchFamily="18" charset="0"/>
              <a:cs typeface="Times New Roman" panose="02020603050405020304" pitchFamily="18" charset="0"/>
            </a:endParaRPr>
          </a:p>
          <a:p>
            <a:pPr marL="622300" indent="38100" algn="just"/>
            <a:r>
              <a:rPr lang="en-US" dirty="0">
                <a:latin typeface="Times New Roman" panose="02020603050405020304" pitchFamily="18" charset="0"/>
                <a:cs typeface="Times New Roman" panose="02020603050405020304" pitchFamily="18" charset="0"/>
              </a:rPr>
              <a:t>Integrates very well with other technologies and languages.</a:t>
            </a:r>
            <a:endParaRPr lang="en-US" dirty="0" smtClean="0">
              <a:latin typeface="Times New Roman" panose="02020603050405020304" pitchFamily="18" charset="0"/>
              <a:cs typeface="Times New Roman" panose="02020603050405020304" pitchFamily="18" charset="0"/>
            </a:endParaRPr>
          </a:p>
          <a:p>
            <a:pPr marL="622300" indent="38100" algn="just"/>
            <a:r>
              <a:rPr lang="en-US" dirty="0">
                <a:latin typeface="Times New Roman" panose="02020603050405020304" pitchFamily="18" charset="0"/>
                <a:cs typeface="Times New Roman" panose="02020603050405020304" pitchFamily="18" charset="0"/>
              </a:rPr>
              <a:t>Rich algorithm set.</a:t>
            </a:r>
            <a:endParaRPr lang="en-US" dirty="0" smtClean="0">
              <a:latin typeface="Times New Roman" panose="02020603050405020304" pitchFamily="18" charset="0"/>
              <a:cs typeface="Times New Roman" panose="02020603050405020304" pitchFamily="18" charset="0"/>
            </a:endParaRPr>
          </a:p>
          <a:p>
            <a:pPr marL="622300" indent="38100" algn="just"/>
            <a:r>
              <a:rPr lang="en-US" dirty="0">
                <a:latin typeface="Times New Roman" panose="02020603050405020304" pitchFamily="18" charset="0"/>
                <a:cs typeface="Times New Roman" panose="02020603050405020304" pitchFamily="18" charset="0"/>
              </a:rPr>
              <a:t>Highly usable and organized workflows.</a:t>
            </a:r>
            <a:endParaRPr lang="en-US" dirty="0" smtClean="0">
              <a:latin typeface="Times New Roman" panose="02020603050405020304" pitchFamily="18" charset="0"/>
              <a:cs typeface="Times New Roman" panose="02020603050405020304" pitchFamily="18" charset="0"/>
            </a:endParaRPr>
          </a:p>
          <a:p>
            <a:pPr marL="622300" indent="38100" algn="just"/>
            <a:r>
              <a:rPr lang="en-US" dirty="0">
                <a:latin typeface="Times New Roman" panose="02020603050405020304" pitchFamily="18" charset="0"/>
                <a:cs typeface="Times New Roman" panose="02020603050405020304" pitchFamily="18" charset="0"/>
              </a:rPr>
              <a:t>Automates a lot of manual work.</a:t>
            </a:r>
            <a:endParaRPr lang="en-US" dirty="0" smtClean="0">
              <a:latin typeface="Times New Roman" panose="02020603050405020304" pitchFamily="18" charset="0"/>
              <a:cs typeface="Times New Roman" panose="02020603050405020304" pitchFamily="18" charset="0"/>
            </a:endParaRPr>
          </a:p>
          <a:p>
            <a:pPr marL="622300" indent="38100" algn="just"/>
            <a:r>
              <a:rPr lang="en-US" dirty="0">
                <a:latin typeface="Times New Roman" panose="02020603050405020304" pitchFamily="18" charset="0"/>
                <a:cs typeface="Times New Roman" panose="02020603050405020304" pitchFamily="18" charset="0"/>
              </a:rPr>
              <a:t>No stability issues.</a:t>
            </a:r>
            <a:endParaRPr lang="en-US" dirty="0" smtClean="0">
              <a:latin typeface="Times New Roman" panose="02020603050405020304" pitchFamily="18" charset="0"/>
              <a:cs typeface="Times New Roman" panose="02020603050405020304" pitchFamily="18" charset="0"/>
            </a:endParaRPr>
          </a:p>
          <a:p>
            <a:pPr marL="622300" indent="38100" algn="just"/>
            <a:r>
              <a:rPr lang="en-US" dirty="0">
                <a:latin typeface="Times New Roman" panose="02020603050405020304" pitchFamily="18" charset="0"/>
                <a:cs typeface="Times New Roman" panose="02020603050405020304" pitchFamily="18" charset="0"/>
              </a:rPr>
              <a:t>Easy to set up.</a:t>
            </a:r>
            <a:endParaRPr lang="en-US" dirty="0" smtClean="0">
              <a:latin typeface="Times New Roman" panose="02020603050405020304" pitchFamily="18" charset="0"/>
              <a:cs typeface="Times New Roman" panose="02020603050405020304" pitchFamily="18" charset="0"/>
            </a:endParaRPr>
          </a:p>
          <a:p>
            <a:pPr marL="0" indent="0" algn="just">
              <a:buNone/>
            </a:pPr>
            <a:r>
              <a:rPr lang="en-US" b="1" dirty="0">
                <a:solidFill>
                  <a:srgbClr val="C00000"/>
                </a:solidFill>
                <a:latin typeface="Times New Roman" panose="02020603050405020304" pitchFamily="18" charset="0"/>
                <a:cs typeface="Times New Roman" panose="02020603050405020304" pitchFamily="18" charset="0"/>
              </a:rPr>
              <a:t>Cons:</a:t>
            </a:r>
            <a:endParaRPr lang="en-US" dirty="0" smtClean="0">
              <a:solidFill>
                <a:srgbClr val="C00000"/>
              </a:solidFill>
              <a:latin typeface="Times New Roman" panose="02020603050405020304" pitchFamily="18" charset="0"/>
              <a:cs typeface="Times New Roman" panose="02020603050405020304" pitchFamily="18" charset="0"/>
            </a:endParaRPr>
          </a:p>
          <a:p>
            <a:pPr marL="622300" indent="38100" algn="just">
              <a:tabLst>
                <a:tab pos="355600" algn="l"/>
              </a:tabLst>
            </a:pPr>
            <a:r>
              <a:rPr lang="en-US" dirty="0">
                <a:latin typeface="Times New Roman" panose="02020603050405020304" pitchFamily="18" charset="0"/>
                <a:cs typeface="Times New Roman" panose="02020603050405020304" pitchFamily="18" charset="0"/>
              </a:rPr>
              <a:t>Data handling capacity can be improved.</a:t>
            </a:r>
            <a:endParaRPr lang="en-US" dirty="0" smtClean="0">
              <a:latin typeface="Times New Roman" panose="02020603050405020304" pitchFamily="18" charset="0"/>
              <a:cs typeface="Times New Roman" panose="02020603050405020304" pitchFamily="18" charset="0"/>
            </a:endParaRPr>
          </a:p>
          <a:p>
            <a:pPr marL="622300" indent="38100" algn="just">
              <a:tabLst>
                <a:tab pos="355600" algn="l"/>
              </a:tabLst>
            </a:pPr>
            <a:r>
              <a:rPr lang="en-US" dirty="0">
                <a:latin typeface="Times New Roman" panose="02020603050405020304" pitchFamily="18" charset="0"/>
                <a:cs typeface="Times New Roman" panose="02020603050405020304" pitchFamily="18" charset="0"/>
              </a:rPr>
              <a:t>Occupies almost the entire RAM.</a:t>
            </a:r>
            <a:endParaRPr lang="en-US" dirty="0" smtClean="0">
              <a:latin typeface="Times New Roman" panose="02020603050405020304" pitchFamily="18" charset="0"/>
              <a:cs typeface="Times New Roman" panose="02020603050405020304" pitchFamily="18" charset="0"/>
            </a:endParaRPr>
          </a:p>
          <a:p>
            <a:pPr marL="622300" indent="38100" algn="just">
              <a:tabLst>
                <a:tab pos="355600" algn="l"/>
              </a:tabLst>
            </a:pPr>
            <a:r>
              <a:rPr lang="en-US" dirty="0">
                <a:latin typeface="Times New Roman" panose="02020603050405020304" pitchFamily="18" charset="0"/>
                <a:cs typeface="Times New Roman" panose="02020603050405020304" pitchFamily="18" charset="0"/>
              </a:rPr>
              <a:t>Could have allowed integration with graph databases.</a:t>
            </a:r>
            <a:endParaRPr lang="en-US" dirty="0" smtClean="0">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0737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3700" y="238125"/>
            <a:ext cx="11455400" cy="6378576"/>
          </a:xfrm>
        </p:spPr>
        <p:txBody>
          <a:bodyPr>
            <a:normAutofit fontScale="92500" lnSpcReduction="20000"/>
          </a:bodyPr>
          <a:lstStyle/>
          <a:p>
            <a:pPr marL="0" indent="0" algn="just">
              <a:buNone/>
            </a:pPr>
            <a:r>
              <a:rPr lang="en-IN" b="1" dirty="0" err="1" smtClean="0">
                <a:solidFill>
                  <a:srgbClr val="C00000"/>
                </a:solidFill>
                <a:latin typeface="Times New Roman" panose="02020603050405020304" pitchFamily="18" charset="0"/>
                <a:cs typeface="Times New Roman" panose="02020603050405020304" pitchFamily="18" charset="0"/>
              </a:rPr>
              <a:t>Datawrapper</a:t>
            </a:r>
            <a:endParaRPr lang="en-IN" b="1" dirty="0" smtClean="0">
              <a:solidFill>
                <a:srgbClr val="C00000"/>
              </a:solidFill>
              <a:latin typeface="Times New Roman" panose="02020603050405020304" pitchFamily="18" charset="0"/>
              <a:cs typeface="Times New Roman" panose="02020603050405020304" pitchFamily="18" charset="0"/>
            </a:endParaRPr>
          </a:p>
          <a:p>
            <a:pPr marL="355600" indent="127000" algn="just"/>
            <a:r>
              <a:rPr lang="en-US" dirty="0" err="1" smtClean="0">
                <a:latin typeface="Times New Roman" panose="02020603050405020304" pitchFamily="18" charset="0"/>
                <a:cs typeface="Times New Roman" panose="02020603050405020304" pitchFamily="18" charset="0"/>
              </a:rPr>
              <a:t>Datawrapper</a:t>
            </a:r>
            <a:r>
              <a:rPr lang="en-US" dirty="0" smtClean="0">
                <a:latin typeface="Times New Roman" panose="02020603050405020304" pitchFamily="18" charset="0"/>
                <a:cs typeface="Times New Roman" panose="02020603050405020304" pitchFamily="18" charset="0"/>
              </a:rPr>
              <a:t> is an open source platform for data visualization that aids its users to generate simple, precise and embeddable charts very quickly.</a:t>
            </a:r>
          </a:p>
          <a:p>
            <a:pPr marL="355600" indent="127000" algn="just"/>
            <a:r>
              <a:rPr lang="en-US" dirty="0" smtClean="0">
                <a:latin typeface="Times New Roman" panose="02020603050405020304" pitchFamily="18" charset="0"/>
                <a:cs typeface="Times New Roman" panose="02020603050405020304" pitchFamily="18" charset="0"/>
              </a:rPr>
              <a:t>Its major customers are newsrooms that are spread all over the world. Some of the names include The Times, Fortune, Mother Jones, Bloomberg, Twitter etc.</a:t>
            </a:r>
          </a:p>
          <a:p>
            <a:pPr marL="0" indent="0" algn="just">
              <a:buNone/>
            </a:pPr>
            <a:r>
              <a:rPr lang="en-US" b="1" dirty="0">
                <a:solidFill>
                  <a:srgbClr val="C00000"/>
                </a:solidFill>
                <a:latin typeface="Times New Roman" panose="02020603050405020304" pitchFamily="18" charset="0"/>
                <a:cs typeface="Times New Roman" panose="02020603050405020304" pitchFamily="18" charset="0"/>
              </a:rPr>
              <a:t>Pros:</a:t>
            </a:r>
            <a:endParaRPr lang="en-US" dirty="0" smtClean="0">
              <a:solidFill>
                <a:srgbClr val="C00000"/>
              </a:solidFill>
              <a:latin typeface="Times New Roman" panose="02020603050405020304" pitchFamily="18" charset="0"/>
              <a:cs typeface="Times New Roman" panose="02020603050405020304" pitchFamily="18" charset="0"/>
            </a:endParaRPr>
          </a:p>
          <a:p>
            <a:pPr marL="622300" indent="127000" algn="just"/>
            <a:r>
              <a:rPr lang="en-US" dirty="0">
                <a:latin typeface="Times New Roman" panose="02020603050405020304" pitchFamily="18" charset="0"/>
                <a:cs typeface="Times New Roman" panose="02020603050405020304" pitchFamily="18" charset="0"/>
              </a:rPr>
              <a:t>Device friendly. Works very well on all type of devices – mobile, tablet or desktop.</a:t>
            </a:r>
            <a:endParaRPr lang="en-US" dirty="0" smtClean="0">
              <a:latin typeface="Times New Roman" panose="02020603050405020304" pitchFamily="18" charset="0"/>
              <a:cs typeface="Times New Roman" panose="02020603050405020304" pitchFamily="18" charset="0"/>
            </a:endParaRPr>
          </a:p>
          <a:p>
            <a:pPr marL="622300" indent="127000" algn="just"/>
            <a:r>
              <a:rPr lang="en-US" dirty="0">
                <a:latin typeface="Times New Roman" panose="02020603050405020304" pitchFamily="18" charset="0"/>
                <a:cs typeface="Times New Roman" panose="02020603050405020304" pitchFamily="18" charset="0"/>
              </a:rPr>
              <a:t>Fully responsive</a:t>
            </a:r>
            <a:endParaRPr lang="en-US" dirty="0" smtClean="0">
              <a:latin typeface="Times New Roman" panose="02020603050405020304" pitchFamily="18" charset="0"/>
              <a:cs typeface="Times New Roman" panose="02020603050405020304" pitchFamily="18" charset="0"/>
            </a:endParaRPr>
          </a:p>
          <a:p>
            <a:pPr marL="622300" indent="127000" algn="just"/>
            <a:r>
              <a:rPr lang="en-US" dirty="0">
                <a:latin typeface="Times New Roman" panose="02020603050405020304" pitchFamily="18" charset="0"/>
                <a:cs typeface="Times New Roman" panose="02020603050405020304" pitchFamily="18" charset="0"/>
              </a:rPr>
              <a:t>Fast</a:t>
            </a:r>
            <a:endParaRPr lang="en-US" dirty="0" smtClean="0">
              <a:latin typeface="Times New Roman" panose="02020603050405020304" pitchFamily="18" charset="0"/>
              <a:cs typeface="Times New Roman" panose="02020603050405020304" pitchFamily="18" charset="0"/>
            </a:endParaRPr>
          </a:p>
          <a:p>
            <a:pPr marL="622300" indent="127000" algn="just"/>
            <a:r>
              <a:rPr lang="en-US" dirty="0">
                <a:latin typeface="Times New Roman" panose="02020603050405020304" pitchFamily="18" charset="0"/>
                <a:cs typeface="Times New Roman" panose="02020603050405020304" pitchFamily="18" charset="0"/>
              </a:rPr>
              <a:t>Interactive</a:t>
            </a:r>
            <a:endParaRPr lang="en-US" dirty="0" smtClean="0">
              <a:latin typeface="Times New Roman" panose="02020603050405020304" pitchFamily="18" charset="0"/>
              <a:cs typeface="Times New Roman" panose="02020603050405020304" pitchFamily="18" charset="0"/>
            </a:endParaRPr>
          </a:p>
          <a:p>
            <a:pPr marL="622300" indent="127000" algn="just"/>
            <a:r>
              <a:rPr lang="en-US" dirty="0">
                <a:latin typeface="Times New Roman" panose="02020603050405020304" pitchFamily="18" charset="0"/>
                <a:cs typeface="Times New Roman" panose="02020603050405020304" pitchFamily="18" charset="0"/>
              </a:rPr>
              <a:t>Brings all the charts in one place.</a:t>
            </a:r>
            <a:endParaRPr lang="en-US" dirty="0" smtClean="0">
              <a:latin typeface="Times New Roman" panose="02020603050405020304" pitchFamily="18" charset="0"/>
              <a:cs typeface="Times New Roman" panose="02020603050405020304" pitchFamily="18" charset="0"/>
            </a:endParaRPr>
          </a:p>
          <a:p>
            <a:pPr marL="622300" indent="127000" algn="just"/>
            <a:r>
              <a:rPr lang="en-US" dirty="0">
                <a:latin typeface="Times New Roman" panose="02020603050405020304" pitchFamily="18" charset="0"/>
                <a:cs typeface="Times New Roman" panose="02020603050405020304" pitchFamily="18" charset="0"/>
              </a:rPr>
              <a:t>Great customization and export options.</a:t>
            </a:r>
            <a:endParaRPr lang="en-US" dirty="0" smtClean="0">
              <a:latin typeface="Times New Roman" panose="02020603050405020304" pitchFamily="18" charset="0"/>
              <a:cs typeface="Times New Roman" panose="02020603050405020304" pitchFamily="18" charset="0"/>
            </a:endParaRPr>
          </a:p>
          <a:p>
            <a:pPr marL="622300" indent="127000" algn="just"/>
            <a:r>
              <a:rPr lang="en-US" dirty="0">
                <a:latin typeface="Times New Roman" panose="02020603050405020304" pitchFamily="18" charset="0"/>
                <a:cs typeface="Times New Roman" panose="02020603050405020304" pitchFamily="18" charset="0"/>
              </a:rPr>
              <a:t>Requires zero coding.</a:t>
            </a:r>
            <a:endParaRPr lang="en-US" dirty="0" smtClean="0">
              <a:latin typeface="Times New Roman" panose="02020603050405020304" pitchFamily="18" charset="0"/>
              <a:cs typeface="Times New Roman" panose="02020603050405020304" pitchFamily="18" charset="0"/>
            </a:endParaRPr>
          </a:p>
          <a:p>
            <a:pPr marL="0" indent="0" algn="just">
              <a:buNone/>
            </a:pPr>
            <a:r>
              <a:rPr lang="en-US" b="1" dirty="0" smtClean="0">
                <a:solidFill>
                  <a:srgbClr val="C00000"/>
                </a:solidFill>
                <a:latin typeface="Times New Roman" panose="02020603050405020304" pitchFamily="18" charset="0"/>
                <a:cs typeface="Times New Roman" panose="02020603050405020304" pitchFamily="18" charset="0"/>
              </a:rPr>
              <a:t>Cons</a:t>
            </a:r>
            <a:r>
              <a:rPr lang="en-US" b="1" dirty="0">
                <a:solidFill>
                  <a:srgbClr val="C00000"/>
                </a:solidFill>
                <a:latin typeface="Times New Roman" panose="02020603050405020304" pitchFamily="18" charset="0"/>
                <a:cs typeface="Times New Roman" panose="02020603050405020304" pitchFamily="18" charset="0"/>
              </a:rPr>
              <a:t>: </a:t>
            </a:r>
            <a:endParaRPr lang="en-US" b="1" dirty="0" smtClean="0">
              <a:solidFill>
                <a:srgbClr val="C00000"/>
              </a:solidFill>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Limited </a:t>
            </a:r>
            <a:r>
              <a:rPr lang="en-US" dirty="0">
                <a:latin typeface="Times New Roman" panose="02020603050405020304" pitchFamily="18" charset="0"/>
                <a:cs typeface="Times New Roman" panose="02020603050405020304" pitchFamily="18" charset="0"/>
              </a:rPr>
              <a:t>color palettes</a:t>
            </a:r>
            <a:endParaRPr lang="en-US" dirty="0" smtClean="0">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74009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700" y="327024"/>
            <a:ext cx="11658600" cy="6226175"/>
          </a:xfrm>
        </p:spPr>
        <p:txBody>
          <a:bodyPr>
            <a:normAutofit fontScale="85000" lnSpcReduction="20000"/>
          </a:bodyPr>
          <a:lstStyle/>
          <a:p>
            <a:pPr marL="0" indent="0">
              <a:buNone/>
            </a:pPr>
            <a:r>
              <a:rPr lang="en-IN" b="1" dirty="0" smtClean="0">
                <a:solidFill>
                  <a:srgbClr val="C00000"/>
                </a:solidFill>
                <a:latin typeface="Times New Roman" panose="02020603050405020304" pitchFamily="18" charset="0"/>
                <a:cs typeface="Times New Roman" panose="02020603050405020304" pitchFamily="18" charset="0"/>
              </a:rPr>
              <a:t>MongoDB</a:t>
            </a:r>
          </a:p>
          <a:p>
            <a:r>
              <a:rPr lang="en-US" dirty="0" smtClean="0">
                <a:latin typeface="Times New Roman" panose="02020603050405020304" pitchFamily="18" charset="0"/>
                <a:cs typeface="Times New Roman" panose="02020603050405020304" pitchFamily="18" charset="0"/>
              </a:rPr>
              <a:t>MongoDB is a NoSQL, document-oriented database written in C, C++, and JavaScript. It is free to use and is an open source tool that supports multiple operating systems including Windows Vista ( and later versions), OS X (10.7 and later versions), Linux, Solaris, and FreeBSD.</a:t>
            </a:r>
          </a:p>
          <a:p>
            <a:r>
              <a:rPr lang="en-US" dirty="0" smtClean="0">
                <a:latin typeface="Times New Roman" panose="02020603050405020304" pitchFamily="18" charset="0"/>
                <a:cs typeface="Times New Roman" panose="02020603050405020304" pitchFamily="18" charset="0"/>
              </a:rPr>
              <a:t>Its main features include Aggregation, </a:t>
            </a:r>
            <a:r>
              <a:rPr lang="en-US" dirty="0" err="1" smtClean="0">
                <a:latin typeface="Times New Roman" panose="02020603050405020304" pitchFamily="18" charset="0"/>
                <a:cs typeface="Times New Roman" panose="02020603050405020304" pitchFamily="18" charset="0"/>
              </a:rPr>
              <a:t>Adhoc</a:t>
            </a:r>
            <a:r>
              <a:rPr lang="en-US" dirty="0" smtClean="0">
                <a:latin typeface="Times New Roman" panose="02020603050405020304" pitchFamily="18" charset="0"/>
                <a:cs typeface="Times New Roman" panose="02020603050405020304" pitchFamily="18" charset="0"/>
              </a:rPr>
              <a:t>-queries, </a:t>
            </a:r>
            <a:r>
              <a:rPr lang="en-US" dirty="0" err="1" smtClean="0">
                <a:latin typeface="Times New Roman" panose="02020603050405020304" pitchFamily="18" charset="0"/>
                <a:cs typeface="Times New Roman" panose="02020603050405020304" pitchFamily="18" charset="0"/>
              </a:rPr>
              <a:t>Sharding</a:t>
            </a:r>
            <a:r>
              <a:rPr lang="en-US" dirty="0" smtClean="0">
                <a:latin typeface="Times New Roman" panose="02020603050405020304" pitchFamily="18" charset="0"/>
                <a:cs typeface="Times New Roman" panose="02020603050405020304" pitchFamily="18" charset="0"/>
              </a:rPr>
              <a:t>, Indexing, Replication, Server-side execution of </a:t>
            </a:r>
            <a:r>
              <a:rPr lang="en-US" dirty="0" err="1" smtClean="0">
                <a:latin typeface="Times New Roman" panose="02020603050405020304" pitchFamily="18" charset="0"/>
                <a:cs typeface="Times New Roman" panose="02020603050405020304" pitchFamily="18" charset="0"/>
              </a:rPr>
              <a:t>javascript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Schemaless</a:t>
            </a:r>
            <a:r>
              <a:rPr lang="en-US" dirty="0" smtClean="0">
                <a:latin typeface="Times New Roman" panose="02020603050405020304" pitchFamily="18" charset="0"/>
                <a:cs typeface="Times New Roman" panose="02020603050405020304" pitchFamily="18" charset="0"/>
              </a:rPr>
              <a:t>, Capped collection, MongoDB management service (MMS), load balancing and file storage.</a:t>
            </a:r>
          </a:p>
          <a:p>
            <a:r>
              <a:rPr lang="en-US" dirty="0" smtClean="0">
                <a:latin typeface="Times New Roman" panose="02020603050405020304" pitchFamily="18" charset="0"/>
                <a:cs typeface="Times New Roman" panose="02020603050405020304" pitchFamily="18" charset="0"/>
              </a:rPr>
              <a:t>Some of the major customers using MongoDB include Facebook, eBay, MetLife, Google, etc.</a:t>
            </a:r>
          </a:p>
          <a:p>
            <a:pPr marL="0" indent="0">
              <a:buNone/>
            </a:pPr>
            <a:r>
              <a:rPr lang="en-US" b="1" dirty="0">
                <a:solidFill>
                  <a:srgbClr val="C00000"/>
                </a:solidFill>
                <a:latin typeface="Times New Roman" panose="02020603050405020304" pitchFamily="18" charset="0"/>
                <a:cs typeface="Times New Roman" panose="02020603050405020304" pitchFamily="18" charset="0"/>
              </a:rPr>
              <a:t>Pros:</a:t>
            </a:r>
            <a:endParaRPr lang="en-US" dirty="0" smtClean="0">
              <a:solidFill>
                <a:srgbClr val="C00000"/>
              </a:solidFill>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Easy to learn.</a:t>
            </a:r>
          </a:p>
          <a:p>
            <a:r>
              <a:rPr lang="en-US" dirty="0" smtClean="0">
                <a:latin typeface="Times New Roman" panose="02020603050405020304" pitchFamily="18" charset="0"/>
                <a:cs typeface="Times New Roman" panose="02020603050405020304" pitchFamily="18" charset="0"/>
              </a:rPr>
              <a:t>Provides support for multiple technologies and platforms.</a:t>
            </a:r>
          </a:p>
          <a:p>
            <a:r>
              <a:rPr lang="en-US" dirty="0" smtClean="0">
                <a:latin typeface="Times New Roman" panose="02020603050405020304" pitchFamily="18" charset="0"/>
                <a:cs typeface="Times New Roman" panose="02020603050405020304" pitchFamily="18" charset="0"/>
              </a:rPr>
              <a:t>No hiccups in installation and maintenance.</a:t>
            </a:r>
          </a:p>
          <a:p>
            <a:r>
              <a:rPr lang="en-US" dirty="0" smtClean="0">
                <a:latin typeface="Times New Roman" panose="02020603050405020304" pitchFamily="18" charset="0"/>
                <a:cs typeface="Times New Roman" panose="02020603050405020304" pitchFamily="18" charset="0"/>
              </a:rPr>
              <a:t>Reliable and low cost.</a:t>
            </a:r>
          </a:p>
          <a:p>
            <a:pPr marL="0" indent="0">
              <a:buNone/>
            </a:pPr>
            <a:r>
              <a:rPr lang="en-US" b="1" dirty="0">
                <a:solidFill>
                  <a:srgbClr val="C00000"/>
                </a:solidFill>
                <a:latin typeface="Times New Roman" panose="02020603050405020304" pitchFamily="18" charset="0"/>
                <a:cs typeface="Times New Roman" panose="02020603050405020304" pitchFamily="18" charset="0"/>
              </a:rPr>
              <a:t>Cons:</a:t>
            </a:r>
            <a:endParaRPr lang="en-US" dirty="0" smtClean="0">
              <a:solidFill>
                <a:srgbClr val="C00000"/>
              </a:solidFill>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Limited analytics.</a:t>
            </a:r>
            <a:endParaRPr lang="en-US"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Slow for certain use cases.</a:t>
            </a:r>
            <a:endParaRPr lang="en-US" dirty="0" smtClean="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66031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161924"/>
            <a:ext cx="11480800" cy="6327775"/>
          </a:xfrm>
        </p:spPr>
        <p:txBody>
          <a:bodyPr>
            <a:normAutofit/>
          </a:bodyPr>
          <a:lstStyle/>
          <a:p>
            <a:pPr marL="0" indent="0" algn="just">
              <a:buNone/>
            </a:pPr>
            <a:r>
              <a:rPr lang="en-IN" b="1" dirty="0" err="1" smtClean="0">
                <a:solidFill>
                  <a:srgbClr val="C00000"/>
                </a:solidFill>
                <a:latin typeface="Times New Roman" panose="02020603050405020304" pitchFamily="18" charset="0"/>
                <a:cs typeface="Times New Roman" panose="02020603050405020304" pitchFamily="18" charset="0"/>
              </a:rPr>
              <a:t>Lumify</a:t>
            </a:r>
            <a:endParaRPr lang="en-IN" b="1" dirty="0" smtClean="0">
              <a:solidFill>
                <a:srgbClr val="C00000"/>
              </a:solidFill>
              <a:latin typeface="Times New Roman" panose="02020603050405020304" pitchFamily="18" charset="0"/>
              <a:cs typeface="Times New Roman" panose="02020603050405020304" pitchFamily="18" charset="0"/>
            </a:endParaRPr>
          </a:p>
          <a:p>
            <a:pPr marL="266700" indent="38100" algn="just"/>
            <a:r>
              <a:rPr lang="en-US" dirty="0" err="1" smtClean="0">
                <a:latin typeface="Times New Roman" panose="02020603050405020304" pitchFamily="18" charset="0"/>
                <a:cs typeface="Times New Roman" panose="02020603050405020304" pitchFamily="18" charset="0"/>
              </a:rPr>
              <a:t>Lumify</a:t>
            </a:r>
            <a:r>
              <a:rPr lang="en-US" dirty="0" smtClean="0">
                <a:latin typeface="Times New Roman" panose="02020603050405020304" pitchFamily="18" charset="0"/>
                <a:cs typeface="Times New Roman" panose="02020603050405020304" pitchFamily="18" charset="0"/>
              </a:rPr>
              <a:t> is a free and open source tool for big data fusion/integration, analytics, and visualization.</a:t>
            </a:r>
          </a:p>
          <a:p>
            <a:pPr marL="266700" indent="38100" algn="just"/>
            <a:r>
              <a:rPr lang="en-US" dirty="0" smtClean="0">
                <a:latin typeface="Times New Roman" panose="02020603050405020304" pitchFamily="18" charset="0"/>
                <a:cs typeface="Times New Roman" panose="02020603050405020304" pitchFamily="18" charset="0"/>
              </a:rPr>
              <a:t>Its primary features include full-text search, 2D and 3D graph visualizations, automatic layouts, link analysis between graph entities, integration with mapping systems, geospatial analysis, multimedia analysis, real-time collaboration through a set of projects or workspaces.</a:t>
            </a:r>
          </a:p>
          <a:p>
            <a:pPr marL="0" indent="0" algn="just">
              <a:buNone/>
            </a:pPr>
            <a:r>
              <a:rPr lang="en-US" b="1" dirty="0">
                <a:solidFill>
                  <a:srgbClr val="C00000"/>
                </a:solidFill>
                <a:latin typeface="Times New Roman" panose="02020603050405020304" pitchFamily="18" charset="0"/>
                <a:cs typeface="Times New Roman" panose="02020603050405020304" pitchFamily="18" charset="0"/>
              </a:rPr>
              <a:t>Pros:</a:t>
            </a:r>
            <a:endParaRPr lang="en-US" dirty="0" smtClean="0">
              <a:solidFill>
                <a:srgbClr val="C00000"/>
              </a:solidFill>
              <a:latin typeface="Times New Roman" panose="02020603050405020304" pitchFamily="18" charset="0"/>
              <a:cs typeface="Times New Roman" panose="02020603050405020304" pitchFamily="18" charset="0"/>
            </a:endParaRPr>
          </a:p>
          <a:p>
            <a:pPr marL="355600" indent="38100" algn="just"/>
            <a:r>
              <a:rPr lang="en-US" dirty="0" smtClean="0">
                <a:latin typeface="Times New Roman" panose="02020603050405020304" pitchFamily="18" charset="0"/>
                <a:cs typeface="Times New Roman" panose="02020603050405020304" pitchFamily="18" charset="0"/>
              </a:rPr>
              <a:t>Scalable</a:t>
            </a:r>
          </a:p>
          <a:p>
            <a:pPr marL="355600" indent="38100" algn="just"/>
            <a:r>
              <a:rPr lang="en-US" dirty="0" smtClean="0">
                <a:latin typeface="Times New Roman" panose="02020603050405020304" pitchFamily="18" charset="0"/>
                <a:cs typeface="Times New Roman" panose="02020603050405020304" pitchFamily="18" charset="0"/>
              </a:rPr>
              <a:t>Secure</a:t>
            </a:r>
          </a:p>
          <a:p>
            <a:pPr marL="355600" indent="38100" algn="just"/>
            <a:r>
              <a:rPr lang="en-US" dirty="0" smtClean="0">
                <a:latin typeface="Times New Roman" panose="02020603050405020304" pitchFamily="18" charset="0"/>
                <a:cs typeface="Times New Roman" panose="02020603050405020304" pitchFamily="18" charset="0"/>
              </a:rPr>
              <a:t>Supported by a dedicated full-time development team.</a:t>
            </a:r>
          </a:p>
          <a:p>
            <a:pPr marL="355600" indent="38100" algn="just"/>
            <a:r>
              <a:rPr lang="en-US" dirty="0" smtClean="0">
                <a:latin typeface="Times New Roman" panose="02020603050405020304" pitchFamily="18" charset="0"/>
                <a:cs typeface="Times New Roman" panose="02020603050405020304" pitchFamily="18" charset="0"/>
              </a:rPr>
              <a:t>Supports the cloud-based environment. Works well with Amazon’s AWS.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35873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52424"/>
            <a:ext cx="11341100" cy="6378575"/>
          </a:xfrm>
        </p:spPr>
        <p:txBody>
          <a:bodyPr>
            <a:normAutofit fontScale="92500" lnSpcReduction="20000"/>
          </a:bodyPr>
          <a:lstStyle/>
          <a:p>
            <a:pPr marL="0" indent="0" algn="just">
              <a:buNone/>
            </a:pPr>
            <a:endParaRPr lang="en-IN" b="1" dirty="0" smtClean="0">
              <a:solidFill>
                <a:srgbClr val="C00000"/>
              </a:solidFill>
              <a:latin typeface="Times New Roman" panose="02020603050405020304" pitchFamily="18" charset="0"/>
              <a:cs typeface="Times New Roman" panose="02020603050405020304" pitchFamily="18" charset="0"/>
            </a:endParaRPr>
          </a:p>
          <a:p>
            <a:pPr marL="0" indent="0" algn="just">
              <a:buNone/>
            </a:pPr>
            <a:r>
              <a:rPr lang="en-IN" b="1" dirty="0" smtClean="0">
                <a:solidFill>
                  <a:srgbClr val="C00000"/>
                </a:solidFill>
                <a:latin typeface="Times New Roman" panose="02020603050405020304" pitchFamily="18" charset="0"/>
                <a:cs typeface="Times New Roman" panose="02020603050405020304" pitchFamily="18" charset="0"/>
              </a:rPr>
              <a:t>HPCC</a:t>
            </a:r>
          </a:p>
          <a:p>
            <a:pPr marL="444500" indent="38100" algn="just"/>
            <a:r>
              <a:rPr lang="en-US" dirty="0" smtClean="0">
                <a:latin typeface="Times New Roman" panose="02020603050405020304" pitchFamily="18" charset="0"/>
                <a:cs typeface="Times New Roman" panose="02020603050405020304" pitchFamily="18" charset="0"/>
              </a:rPr>
              <a:t>HPCC stands for </a:t>
            </a:r>
            <a:r>
              <a:rPr lang="en-US" b="1" dirty="0" smtClean="0">
                <a:latin typeface="Times New Roman" panose="02020603050405020304" pitchFamily="18" charset="0"/>
                <a:cs typeface="Times New Roman" panose="02020603050405020304" pitchFamily="18" charset="0"/>
              </a:rPr>
              <a:t>H</a:t>
            </a:r>
            <a:r>
              <a:rPr lang="en-US" dirty="0" smtClean="0">
                <a:latin typeface="Times New Roman" panose="02020603050405020304" pitchFamily="18" charset="0"/>
                <a:cs typeface="Times New Roman" panose="02020603050405020304" pitchFamily="18" charset="0"/>
              </a:rPr>
              <a:t>igh-</a:t>
            </a:r>
            <a:r>
              <a:rPr lang="en-US" b="1" dirty="0" smtClean="0">
                <a:latin typeface="Times New Roman" panose="02020603050405020304" pitchFamily="18" charset="0"/>
                <a:cs typeface="Times New Roman" panose="02020603050405020304" pitchFamily="18" charset="0"/>
              </a:rPr>
              <a:t>P</a:t>
            </a:r>
            <a:r>
              <a:rPr lang="en-US" dirty="0" smtClean="0">
                <a:latin typeface="Times New Roman" panose="02020603050405020304" pitchFamily="18" charset="0"/>
                <a:cs typeface="Times New Roman" panose="02020603050405020304" pitchFamily="18" charset="0"/>
              </a:rPr>
              <a:t>erformance </a:t>
            </a:r>
            <a:r>
              <a:rPr lang="en-US" b="1" dirty="0" smtClean="0">
                <a:latin typeface="Times New Roman" panose="02020603050405020304" pitchFamily="18" charset="0"/>
                <a:cs typeface="Times New Roman" panose="02020603050405020304" pitchFamily="18" charset="0"/>
              </a:rPr>
              <a:t>C</a:t>
            </a:r>
            <a:r>
              <a:rPr lang="en-US" dirty="0" smtClean="0">
                <a:latin typeface="Times New Roman" panose="02020603050405020304" pitchFamily="18" charset="0"/>
                <a:cs typeface="Times New Roman" panose="02020603050405020304" pitchFamily="18" charset="0"/>
              </a:rPr>
              <a:t>omputing </a:t>
            </a:r>
            <a:r>
              <a:rPr lang="en-US" b="1" dirty="0" smtClean="0">
                <a:latin typeface="Times New Roman" panose="02020603050405020304" pitchFamily="18" charset="0"/>
                <a:cs typeface="Times New Roman" panose="02020603050405020304" pitchFamily="18" charset="0"/>
              </a:rPr>
              <a:t>C</a:t>
            </a:r>
            <a:r>
              <a:rPr lang="en-US" dirty="0" smtClean="0">
                <a:latin typeface="Times New Roman" panose="02020603050405020304" pitchFamily="18" charset="0"/>
                <a:cs typeface="Times New Roman" panose="02020603050405020304" pitchFamily="18" charset="0"/>
              </a:rPr>
              <a:t>luster. This is a complete big data solution over a highly scalable supercomputing platform. HPCC is also referred to as DAS (</a:t>
            </a:r>
            <a:r>
              <a:rPr lang="en-US" b="1" dirty="0" smtClean="0">
                <a:latin typeface="Times New Roman" panose="02020603050405020304" pitchFamily="18" charset="0"/>
                <a:cs typeface="Times New Roman" panose="02020603050405020304" pitchFamily="18" charset="0"/>
              </a:rPr>
              <a:t>Data</a:t>
            </a:r>
            <a:r>
              <a:rPr lang="en-U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A</a:t>
            </a:r>
            <a:r>
              <a:rPr lang="en-US" dirty="0" smtClean="0">
                <a:latin typeface="Times New Roman" panose="02020603050405020304" pitchFamily="18" charset="0"/>
                <a:cs typeface="Times New Roman" panose="02020603050405020304" pitchFamily="18" charset="0"/>
              </a:rPr>
              <a:t>nalytics </a:t>
            </a:r>
            <a:r>
              <a:rPr lang="en-US" b="1" dirty="0" smtClean="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upercomputer). This tool was developed by LexisNexis Risk Solutions.</a:t>
            </a:r>
          </a:p>
          <a:p>
            <a:pPr marL="444500" indent="38100" algn="just"/>
            <a:r>
              <a:rPr lang="en-US" dirty="0" smtClean="0">
                <a:latin typeface="Times New Roman" panose="02020603050405020304" pitchFamily="18" charset="0"/>
                <a:cs typeface="Times New Roman" panose="02020603050405020304" pitchFamily="18" charset="0"/>
              </a:rPr>
              <a:t>This tool is written in C++ and a data-centric programming language knowns as ECL(Enterprise Control Language). It is based on a Thor architecture that supports data parallelism, pipeline parallelism, and system parallelism. It is an open-source tool and is a good substitute for Hadoop and some other Big data platforms.</a:t>
            </a:r>
          </a:p>
          <a:p>
            <a:pPr marL="0" indent="0" algn="just">
              <a:buNone/>
            </a:pPr>
            <a:r>
              <a:rPr lang="en-US" b="1" dirty="0">
                <a:solidFill>
                  <a:srgbClr val="C00000"/>
                </a:solidFill>
                <a:latin typeface="Times New Roman" panose="02020603050405020304" pitchFamily="18" charset="0"/>
                <a:cs typeface="Times New Roman" panose="02020603050405020304" pitchFamily="18" charset="0"/>
              </a:rPr>
              <a:t>Pros:</a:t>
            </a:r>
            <a:endParaRPr lang="en-US" dirty="0" smtClean="0">
              <a:solidFill>
                <a:srgbClr val="C00000"/>
              </a:solidFill>
              <a:latin typeface="Times New Roman" panose="02020603050405020304" pitchFamily="18" charset="0"/>
              <a:cs typeface="Times New Roman" panose="02020603050405020304" pitchFamily="18" charset="0"/>
            </a:endParaRPr>
          </a:p>
          <a:p>
            <a:pPr marL="533400" algn="just"/>
            <a:r>
              <a:rPr lang="en-US" dirty="0" smtClean="0">
                <a:latin typeface="Times New Roman" panose="02020603050405020304" pitchFamily="18" charset="0"/>
                <a:cs typeface="Times New Roman" panose="02020603050405020304" pitchFamily="18" charset="0"/>
              </a:rPr>
              <a:t>The architecture is based on commodity computing clusters which provide high performance.</a:t>
            </a:r>
          </a:p>
          <a:p>
            <a:pPr marL="533400" algn="just"/>
            <a:r>
              <a:rPr lang="en-US" dirty="0" smtClean="0">
                <a:latin typeface="Times New Roman" panose="02020603050405020304" pitchFamily="18" charset="0"/>
                <a:cs typeface="Times New Roman" panose="02020603050405020304" pitchFamily="18" charset="0"/>
              </a:rPr>
              <a:t>Parallel data processing.</a:t>
            </a:r>
          </a:p>
          <a:p>
            <a:pPr marL="533400" algn="just"/>
            <a:r>
              <a:rPr lang="en-US" dirty="0" smtClean="0">
                <a:latin typeface="Times New Roman" panose="02020603050405020304" pitchFamily="18" charset="0"/>
                <a:cs typeface="Times New Roman" panose="02020603050405020304" pitchFamily="18" charset="0"/>
              </a:rPr>
              <a:t>Fast, powerful and highly scalable.</a:t>
            </a:r>
          </a:p>
          <a:p>
            <a:pPr marL="533400" algn="just"/>
            <a:r>
              <a:rPr lang="en-US" dirty="0" smtClean="0">
                <a:latin typeface="Times New Roman" panose="02020603050405020304" pitchFamily="18" charset="0"/>
                <a:cs typeface="Times New Roman" panose="02020603050405020304" pitchFamily="18" charset="0"/>
              </a:rPr>
              <a:t>Supports high-performance online query applications.</a:t>
            </a:r>
          </a:p>
          <a:p>
            <a:pPr marL="533400" algn="just"/>
            <a:r>
              <a:rPr lang="en-US" dirty="0" smtClean="0">
                <a:latin typeface="Times New Roman" panose="02020603050405020304" pitchFamily="18" charset="0"/>
                <a:cs typeface="Times New Roman" panose="02020603050405020304" pitchFamily="18" charset="0"/>
              </a:rPr>
              <a:t>Cost-effective and comprehensive.</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19637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2100" y="327024"/>
            <a:ext cx="11480800" cy="6251575"/>
          </a:xfrm>
        </p:spPr>
        <p:txBody>
          <a:bodyPr>
            <a:normAutofit fontScale="77500" lnSpcReduction="20000"/>
          </a:bodyPr>
          <a:lstStyle/>
          <a:p>
            <a:pPr marL="0" indent="0" algn="just">
              <a:buNone/>
            </a:pPr>
            <a:endParaRPr lang="en-IN" b="1" dirty="0" smtClean="0">
              <a:latin typeface="Times New Roman" panose="02020603050405020304" pitchFamily="18" charset="0"/>
              <a:cs typeface="Times New Roman" panose="02020603050405020304" pitchFamily="18" charset="0"/>
            </a:endParaRPr>
          </a:p>
          <a:p>
            <a:pPr marL="0" indent="0" algn="just">
              <a:buNone/>
            </a:pPr>
            <a:r>
              <a:rPr lang="en-IN" b="1" dirty="0" smtClean="0">
                <a:solidFill>
                  <a:srgbClr val="C00000"/>
                </a:solidFill>
                <a:latin typeface="Times New Roman" panose="02020603050405020304" pitchFamily="18" charset="0"/>
                <a:cs typeface="Times New Roman" panose="02020603050405020304" pitchFamily="18" charset="0"/>
              </a:rPr>
              <a:t>Storm</a:t>
            </a:r>
          </a:p>
          <a:p>
            <a:pPr marL="355600" indent="38100" algn="just"/>
            <a:r>
              <a:rPr lang="en-US" dirty="0">
                <a:latin typeface="Times New Roman" panose="02020603050405020304" pitchFamily="18" charset="0"/>
                <a:cs typeface="Times New Roman" panose="02020603050405020304" pitchFamily="18" charset="0"/>
              </a:rPr>
              <a:t>Apache Storm is a cross-platform, distributed stream processing, and fault-tolerant real-time computational framework. It is free and open-source. The developers of the storm include </a:t>
            </a:r>
            <a:r>
              <a:rPr lang="en-US" dirty="0" err="1">
                <a:latin typeface="Times New Roman" panose="02020603050405020304" pitchFamily="18" charset="0"/>
                <a:cs typeface="Times New Roman" panose="02020603050405020304" pitchFamily="18" charset="0"/>
              </a:rPr>
              <a:t>Backtype</a:t>
            </a:r>
            <a:r>
              <a:rPr lang="en-US" dirty="0">
                <a:latin typeface="Times New Roman" panose="02020603050405020304" pitchFamily="18" charset="0"/>
                <a:cs typeface="Times New Roman" panose="02020603050405020304" pitchFamily="18" charset="0"/>
              </a:rPr>
              <a:t> and Twitter. It is written in </a:t>
            </a:r>
            <a:r>
              <a:rPr lang="en-US" dirty="0" err="1">
                <a:latin typeface="Times New Roman" panose="02020603050405020304" pitchFamily="18" charset="0"/>
                <a:cs typeface="Times New Roman" panose="02020603050405020304" pitchFamily="18" charset="0"/>
              </a:rPr>
              <a:t>Clojure</a:t>
            </a:r>
            <a:r>
              <a:rPr lang="en-US" dirty="0">
                <a:latin typeface="Times New Roman" panose="02020603050405020304" pitchFamily="18" charset="0"/>
                <a:cs typeface="Times New Roman" panose="02020603050405020304" pitchFamily="18" charset="0"/>
              </a:rPr>
              <a:t> and Java.</a:t>
            </a:r>
            <a:endParaRPr lang="en-US" dirty="0" smtClean="0">
              <a:latin typeface="Times New Roman" panose="02020603050405020304" pitchFamily="18" charset="0"/>
              <a:cs typeface="Times New Roman" panose="02020603050405020304" pitchFamily="18" charset="0"/>
            </a:endParaRPr>
          </a:p>
          <a:p>
            <a:pPr marL="355600" indent="38100" algn="just"/>
            <a:r>
              <a:rPr lang="en-US" dirty="0">
                <a:latin typeface="Times New Roman" panose="02020603050405020304" pitchFamily="18" charset="0"/>
                <a:cs typeface="Times New Roman" panose="02020603050405020304" pitchFamily="18" charset="0"/>
              </a:rPr>
              <a:t>Its architecture is based on customized spouts and bolts to describe sources of information and manipulations in order to permit batch, distributed processing of unbounded streams of data.</a:t>
            </a:r>
            <a:endParaRPr lang="en-US" dirty="0" smtClean="0">
              <a:latin typeface="Times New Roman" panose="02020603050405020304" pitchFamily="18" charset="0"/>
              <a:cs typeface="Times New Roman" panose="02020603050405020304" pitchFamily="18" charset="0"/>
            </a:endParaRPr>
          </a:p>
          <a:p>
            <a:pPr marL="355600" indent="38100" algn="just"/>
            <a:r>
              <a:rPr lang="en-US" dirty="0">
                <a:latin typeface="Times New Roman" panose="02020603050405020304" pitchFamily="18" charset="0"/>
                <a:cs typeface="Times New Roman" panose="02020603050405020304" pitchFamily="18" charset="0"/>
              </a:rPr>
              <a:t>Among many, Groupon, Yahoo, Alibaba, and The Weather Channel are some of the famous organizations that use Apache Storm.</a:t>
            </a:r>
            <a:endParaRPr lang="en-US" dirty="0" smtClean="0">
              <a:latin typeface="Times New Roman" panose="02020603050405020304" pitchFamily="18" charset="0"/>
              <a:cs typeface="Times New Roman" panose="02020603050405020304" pitchFamily="18" charset="0"/>
            </a:endParaRPr>
          </a:p>
          <a:p>
            <a:pPr marL="0" indent="0" algn="just">
              <a:buNone/>
            </a:pPr>
            <a:r>
              <a:rPr lang="en-US" b="1" dirty="0">
                <a:solidFill>
                  <a:srgbClr val="C00000"/>
                </a:solidFill>
                <a:latin typeface="Times New Roman" panose="02020603050405020304" pitchFamily="18" charset="0"/>
                <a:cs typeface="Times New Roman" panose="02020603050405020304" pitchFamily="18" charset="0"/>
              </a:rPr>
              <a:t>Pros:</a:t>
            </a:r>
            <a:endParaRPr lang="en-US" dirty="0" smtClean="0">
              <a:solidFill>
                <a:srgbClr val="C00000"/>
              </a:solidFill>
              <a:latin typeface="Times New Roman" panose="02020603050405020304" pitchFamily="18" charset="0"/>
              <a:cs typeface="Times New Roman" panose="02020603050405020304" pitchFamily="18" charset="0"/>
            </a:endParaRPr>
          </a:p>
          <a:p>
            <a:pPr marL="355600" indent="38100" algn="just"/>
            <a:r>
              <a:rPr lang="en-US" dirty="0">
                <a:latin typeface="Times New Roman" panose="02020603050405020304" pitchFamily="18" charset="0"/>
                <a:cs typeface="Times New Roman" panose="02020603050405020304" pitchFamily="18" charset="0"/>
              </a:rPr>
              <a:t>Reliable at scale.</a:t>
            </a:r>
            <a:endParaRPr lang="en-US" dirty="0" smtClean="0">
              <a:latin typeface="Times New Roman" panose="02020603050405020304" pitchFamily="18" charset="0"/>
              <a:cs typeface="Times New Roman" panose="02020603050405020304" pitchFamily="18" charset="0"/>
            </a:endParaRPr>
          </a:p>
          <a:p>
            <a:pPr marL="355600" indent="38100" algn="just"/>
            <a:r>
              <a:rPr lang="en-US" dirty="0">
                <a:latin typeface="Times New Roman" panose="02020603050405020304" pitchFamily="18" charset="0"/>
                <a:cs typeface="Times New Roman" panose="02020603050405020304" pitchFamily="18" charset="0"/>
              </a:rPr>
              <a:t>Very fast and fault-tolerant.</a:t>
            </a:r>
            <a:endParaRPr lang="en-US" dirty="0" smtClean="0">
              <a:latin typeface="Times New Roman" panose="02020603050405020304" pitchFamily="18" charset="0"/>
              <a:cs typeface="Times New Roman" panose="02020603050405020304" pitchFamily="18" charset="0"/>
            </a:endParaRPr>
          </a:p>
          <a:p>
            <a:pPr marL="355600" indent="38100" algn="just"/>
            <a:r>
              <a:rPr lang="en-US" dirty="0">
                <a:latin typeface="Times New Roman" panose="02020603050405020304" pitchFamily="18" charset="0"/>
                <a:cs typeface="Times New Roman" panose="02020603050405020304" pitchFamily="18" charset="0"/>
              </a:rPr>
              <a:t>Guarantees the processing of data.</a:t>
            </a:r>
            <a:endParaRPr lang="en-US" dirty="0" smtClean="0">
              <a:latin typeface="Times New Roman" panose="02020603050405020304" pitchFamily="18" charset="0"/>
              <a:cs typeface="Times New Roman" panose="02020603050405020304" pitchFamily="18" charset="0"/>
            </a:endParaRPr>
          </a:p>
          <a:p>
            <a:pPr marL="355600" indent="38100" algn="just"/>
            <a:r>
              <a:rPr lang="en-US" dirty="0">
                <a:latin typeface="Times New Roman" panose="02020603050405020304" pitchFamily="18" charset="0"/>
                <a:cs typeface="Times New Roman" panose="02020603050405020304" pitchFamily="18" charset="0"/>
              </a:rPr>
              <a:t>It has multiple use cases – real-time analytics, log processing, ETL (Extract-Transform-Load), continuous computation, distributed RPC, machine learning.</a:t>
            </a:r>
            <a:endParaRPr lang="en-US" dirty="0" smtClean="0">
              <a:latin typeface="Times New Roman" panose="02020603050405020304" pitchFamily="18" charset="0"/>
              <a:cs typeface="Times New Roman" panose="02020603050405020304" pitchFamily="18" charset="0"/>
            </a:endParaRPr>
          </a:p>
          <a:p>
            <a:pPr marL="355600" indent="38100" algn="just"/>
            <a:r>
              <a:rPr lang="en-US" b="1" dirty="0">
                <a:latin typeface="Times New Roman" panose="02020603050405020304" pitchFamily="18" charset="0"/>
                <a:cs typeface="Times New Roman" panose="02020603050405020304" pitchFamily="18" charset="0"/>
              </a:rPr>
              <a:t>Cons:</a:t>
            </a:r>
            <a:endParaRPr lang="en-US" dirty="0" smtClean="0">
              <a:latin typeface="Times New Roman" panose="02020603050405020304" pitchFamily="18" charset="0"/>
              <a:cs typeface="Times New Roman" panose="02020603050405020304" pitchFamily="18" charset="0"/>
            </a:endParaRPr>
          </a:p>
          <a:p>
            <a:pPr marL="355600" indent="38100" algn="just"/>
            <a:r>
              <a:rPr lang="en-US" dirty="0">
                <a:latin typeface="Times New Roman" panose="02020603050405020304" pitchFamily="18" charset="0"/>
                <a:cs typeface="Times New Roman" panose="02020603050405020304" pitchFamily="18" charset="0"/>
              </a:rPr>
              <a:t>Difficult to learn and use.</a:t>
            </a:r>
            <a:endParaRPr lang="en-US" dirty="0" smtClean="0">
              <a:latin typeface="Times New Roman" panose="02020603050405020304" pitchFamily="18" charset="0"/>
              <a:cs typeface="Times New Roman" panose="02020603050405020304" pitchFamily="18" charset="0"/>
            </a:endParaRPr>
          </a:p>
          <a:p>
            <a:pPr marL="355600" indent="38100" algn="just"/>
            <a:r>
              <a:rPr lang="en-US" dirty="0">
                <a:latin typeface="Times New Roman" panose="02020603050405020304" pitchFamily="18" charset="0"/>
                <a:cs typeface="Times New Roman" panose="02020603050405020304" pitchFamily="18" charset="0"/>
              </a:rPr>
              <a:t>Difficulties with debugging.</a:t>
            </a:r>
            <a:endParaRPr lang="en-US" dirty="0" smtClean="0">
              <a:latin typeface="Times New Roman" panose="02020603050405020304" pitchFamily="18" charset="0"/>
              <a:cs typeface="Times New Roman" panose="02020603050405020304" pitchFamily="18" charset="0"/>
            </a:endParaRPr>
          </a:p>
          <a:p>
            <a:pPr marL="355600" indent="38100" algn="just"/>
            <a:r>
              <a:rPr lang="en-US" dirty="0">
                <a:latin typeface="Times New Roman" panose="02020603050405020304" pitchFamily="18" charset="0"/>
                <a:cs typeface="Times New Roman" panose="02020603050405020304" pitchFamily="18" charset="0"/>
              </a:rPr>
              <a:t>Use of Native Scheduler and Nimbus become bottlenecks.</a:t>
            </a:r>
            <a:endParaRPr lang="en-US" dirty="0" smtClean="0">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27408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469900"/>
            <a:ext cx="11404600" cy="6007100"/>
          </a:xfrm>
        </p:spPr>
        <p:txBody>
          <a:bodyPr>
            <a:normAutofit/>
          </a:bodyPr>
          <a:lstStyle/>
          <a:p>
            <a:pPr marL="0" indent="0">
              <a:buNone/>
            </a:pPr>
            <a:r>
              <a:rPr lang="en-IN" b="1" dirty="0" smtClean="0">
                <a:solidFill>
                  <a:srgbClr val="C00000"/>
                </a:solidFill>
                <a:latin typeface="Times New Roman" panose="02020603050405020304" pitchFamily="18" charset="0"/>
                <a:cs typeface="Times New Roman" panose="02020603050405020304" pitchFamily="18" charset="0"/>
              </a:rPr>
              <a:t>Apache SAMOA</a:t>
            </a:r>
          </a:p>
          <a:p>
            <a:pPr marL="444500" indent="38100"/>
            <a:r>
              <a:rPr lang="en-US" dirty="0" smtClean="0">
                <a:latin typeface="Times New Roman" panose="02020603050405020304" pitchFamily="18" charset="0"/>
                <a:cs typeface="Times New Roman" panose="02020603050405020304" pitchFamily="18" charset="0"/>
              </a:rPr>
              <a:t>SAMOA stands for Scalable Advanced Massive Online Analysis. It is an open-source platform for big data stream mining and machine learning.</a:t>
            </a:r>
          </a:p>
          <a:p>
            <a:pPr marL="444500" indent="38100"/>
            <a:r>
              <a:rPr lang="en-US" dirty="0" smtClean="0">
                <a:latin typeface="Times New Roman" panose="02020603050405020304" pitchFamily="18" charset="0"/>
                <a:cs typeface="Times New Roman" panose="02020603050405020304" pitchFamily="18" charset="0"/>
              </a:rPr>
              <a:t>It allows you to create distributed streaming machine learning (ML) algorithms and run them on multiple DSPEs (distributed stream processing engines). Apache SAMOA’s closest alternative is </a:t>
            </a:r>
            <a:r>
              <a:rPr lang="en-US" dirty="0" err="1" smtClean="0">
                <a:latin typeface="Times New Roman" panose="02020603050405020304" pitchFamily="18" charset="0"/>
                <a:cs typeface="Times New Roman" panose="02020603050405020304" pitchFamily="18" charset="0"/>
              </a:rPr>
              <a:t>BigML</a:t>
            </a:r>
            <a:r>
              <a:rPr lang="en-US" dirty="0" smtClean="0">
                <a:latin typeface="Times New Roman" panose="02020603050405020304" pitchFamily="18" charset="0"/>
                <a:cs typeface="Times New Roman" panose="02020603050405020304" pitchFamily="18" charset="0"/>
              </a:rPr>
              <a:t> tool.</a:t>
            </a:r>
          </a:p>
          <a:p>
            <a:pPr marL="0" indent="0">
              <a:buNone/>
            </a:pPr>
            <a:r>
              <a:rPr lang="en-US" b="1" dirty="0">
                <a:solidFill>
                  <a:srgbClr val="C00000"/>
                </a:solidFill>
                <a:latin typeface="Times New Roman" panose="02020603050405020304" pitchFamily="18" charset="0"/>
                <a:cs typeface="Times New Roman" panose="02020603050405020304" pitchFamily="18" charset="0"/>
              </a:rPr>
              <a:t>Pros:</a:t>
            </a:r>
            <a:endParaRPr lang="en-US" dirty="0" smtClean="0">
              <a:solidFill>
                <a:srgbClr val="C00000"/>
              </a:solidFill>
              <a:latin typeface="Times New Roman" panose="02020603050405020304" pitchFamily="18" charset="0"/>
              <a:cs typeface="Times New Roman" panose="02020603050405020304" pitchFamily="18" charset="0"/>
            </a:endParaRPr>
          </a:p>
          <a:p>
            <a:pPr marL="355600" indent="38100"/>
            <a:r>
              <a:rPr lang="en-US" dirty="0">
                <a:latin typeface="Times New Roman" panose="02020603050405020304" pitchFamily="18" charset="0"/>
                <a:cs typeface="Times New Roman" panose="02020603050405020304" pitchFamily="18" charset="0"/>
              </a:rPr>
              <a:t>Simple and fun to use.</a:t>
            </a:r>
            <a:endParaRPr lang="en-US" dirty="0" smtClean="0">
              <a:latin typeface="Times New Roman" panose="02020603050405020304" pitchFamily="18" charset="0"/>
              <a:cs typeface="Times New Roman" panose="02020603050405020304" pitchFamily="18" charset="0"/>
            </a:endParaRPr>
          </a:p>
          <a:p>
            <a:pPr marL="355600" indent="38100"/>
            <a:r>
              <a:rPr lang="en-US" dirty="0">
                <a:latin typeface="Times New Roman" panose="02020603050405020304" pitchFamily="18" charset="0"/>
                <a:cs typeface="Times New Roman" panose="02020603050405020304" pitchFamily="18" charset="0"/>
              </a:rPr>
              <a:t>Fast and scalable.</a:t>
            </a:r>
            <a:endParaRPr lang="en-US" dirty="0" smtClean="0">
              <a:latin typeface="Times New Roman" panose="02020603050405020304" pitchFamily="18" charset="0"/>
              <a:cs typeface="Times New Roman" panose="02020603050405020304" pitchFamily="18" charset="0"/>
            </a:endParaRPr>
          </a:p>
          <a:p>
            <a:pPr marL="355600" indent="38100"/>
            <a:r>
              <a:rPr lang="en-US" dirty="0">
                <a:latin typeface="Times New Roman" panose="02020603050405020304" pitchFamily="18" charset="0"/>
                <a:cs typeface="Times New Roman" panose="02020603050405020304" pitchFamily="18" charset="0"/>
              </a:rPr>
              <a:t>True real-time streaming.</a:t>
            </a:r>
            <a:endParaRPr lang="en-US" dirty="0" smtClean="0">
              <a:latin typeface="Times New Roman" panose="02020603050405020304" pitchFamily="18" charset="0"/>
              <a:cs typeface="Times New Roman" panose="02020603050405020304" pitchFamily="18" charset="0"/>
            </a:endParaRPr>
          </a:p>
          <a:p>
            <a:pPr marL="355600" indent="38100"/>
            <a:r>
              <a:rPr lang="en-US" dirty="0">
                <a:latin typeface="Times New Roman" panose="02020603050405020304" pitchFamily="18" charset="0"/>
                <a:cs typeface="Times New Roman" panose="02020603050405020304" pitchFamily="18" charset="0"/>
              </a:rPr>
              <a:t>Write Once Run Anywhere (WORA) architecture.</a:t>
            </a:r>
            <a:endParaRPr lang="en-US" dirty="0" smtClean="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59881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0200" y="136524"/>
            <a:ext cx="11417300" cy="6416675"/>
          </a:xfrm>
        </p:spPr>
        <p:txBody>
          <a:bodyPr>
            <a:normAutofit fontScale="70000" lnSpcReduction="20000"/>
          </a:bodyPr>
          <a:lstStyle/>
          <a:p>
            <a:pPr marL="0" indent="0" algn="just">
              <a:buNone/>
            </a:pPr>
            <a:endParaRPr lang="en-IN" b="1" dirty="0" smtClean="0">
              <a:latin typeface="Times New Roman" panose="02020603050405020304" pitchFamily="18" charset="0"/>
              <a:cs typeface="Times New Roman" panose="02020603050405020304" pitchFamily="18" charset="0"/>
            </a:endParaRPr>
          </a:p>
          <a:p>
            <a:pPr marL="0" indent="0" algn="just">
              <a:buNone/>
            </a:pPr>
            <a:r>
              <a:rPr lang="en-IN" b="1" dirty="0" err="1" smtClean="0">
                <a:solidFill>
                  <a:srgbClr val="C00000"/>
                </a:solidFill>
                <a:latin typeface="Times New Roman" panose="02020603050405020304" pitchFamily="18" charset="0"/>
                <a:cs typeface="Times New Roman" panose="02020603050405020304" pitchFamily="18" charset="0"/>
              </a:rPr>
              <a:t>Talend</a:t>
            </a:r>
            <a:endParaRPr lang="en-IN" b="1" dirty="0" smtClean="0">
              <a:solidFill>
                <a:srgbClr val="C00000"/>
              </a:solidFill>
              <a:latin typeface="Times New Roman" panose="02020603050405020304" pitchFamily="18" charset="0"/>
              <a:cs typeface="Times New Roman" panose="02020603050405020304" pitchFamily="18" charset="0"/>
            </a:endParaRPr>
          </a:p>
          <a:p>
            <a:pPr marL="533400" indent="-50800" algn="just"/>
            <a:r>
              <a:rPr lang="en-US" dirty="0" smtClean="0">
                <a:latin typeface="Times New Roman" panose="02020603050405020304" pitchFamily="18" charset="0"/>
                <a:cs typeface="Times New Roman" panose="02020603050405020304" pitchFamily="18" charset="0"/>
              </a:rPr>
              <a:t>Open studio for Big data: It comes under free and open source license. Its components and connectors are Hadoop and NoSQL. It provides community support only.</a:t>
            </a:r>
          </a:p>
          <a:p>
            <a:pPr marL="533400" indent="-50800" algn="just"/>
            <a:r>
              <a:rPr lang="en-US" dirty="0" smtClean="0">
                <a:latin typeface="Times New Roman" panose="02020603050405020304" pitchFamily="18" charset="0"/>
                <a:cs typeface="Times New Roman" panose="02020603050405020304" pitchFamily="18" charset="0"/>
              </a:rPr>
              <a:t>Big data platform: It comes with a user-based subscription license. Its components and connectors are MapReduce and Spark. It provides Web, email, and phone support.</a:t>
            </a:r>
          </a:p>
          <a:p>
            <a:pPr marL="533400" indent="-50800" algn="just"/>
            <a:r>
              <a:rPr lang="en-US" dirty="0" smtClean="0">
                <a:latin typeface="Times New Roman" panose="02020603050405020304" pitchFamily="18" charset="0"/>
                <a:cs typeface="Times New Roman" panose="02020603050405020304" pitchFamily="18" charset="0"/>
              </a:rPr>
              <a:t>Real-time big data platform: It comes under a user-based subscription license. Its components and connectors include Spark streaming, Machine learning, and </a:t>
            </a:r>
            <a:r>
              <a:rPr lang="en-US" dirty="0" err="1" smtClean="0">
                <a:latin typeface="Times New Roman" panose="02020603050405020304" pitchFamily="18" charset="0"/>
                <a:cs typeface="Times New Roman" panose="02020603050405020304" pitchFamily="18" charset="0"/>
              </a:rPr>
              <a:t>IoT</a:t>
            </a:r>
            <a:r>
              <a:rPr lang="en-US" dirty="0" smtClean="0">
                <a:latin typeface="Times New Roman" panose="02020603050405020304" pitchFamily="18" charset="0"/>
                <a:cs typeface="Times New Roman" panose="02020603050405020304" pitchFamily="18" charset="0"/>
              </a:rPr>
              <a:t>. It provides Web, email, and phone support.</a:t>
            </a:r>
          </a:p>
          <a:p>
            <a:pPr marL="0" indent="0" algn="just">
              <a:buNone/>
            </a:pPr>
            <a:r>
              <a:rPr lang="en-US" b="1" dirty="0">
                <a:solidFill>
                  <a:srgbClr val="C00000"/>
                </a:solidFill>
                <a:latin typeface="Times New Roman" panose="02020603050405020304" pitchFamily="18" charset="0"/>
                <a:cs typeface="Times New Roman" panose="02020603050405020304" pitchFamily="18" charset="0"/>
              </a:rPr>
              <a:t>Pros:</a:t>
            </a:r>
            <a:endParaRPr lang="en-US" dirty="0" smtClean="0">
              <a:solidFill>
                <a:srgbClr val="C00000"/>
              </a:solidFill>
              <a:latin typeface="Times New Roman" panose="02020603050405020304" pitchFamily="18" charset="0"/>
              <a:cs typeface="Times New Roman" panose="02020603050405020304" pitchFamily="18" charset="0"/>
            </a:endParaRPr>
          </a:p>
          <a:p>
            <a:pPr marL="444500" indent="38100" algn="just"/>
            <a:r>
              <a:rPr lang="en-US" dirty="0">
                <a:latin typeface="Times New Roman" panose="02020603050405020304" pitchFamily="18" charset="0"/>
                <a:cs typeface="Times New Roman" panose="02020603050405020304" pitchFamily="18" charset="0"/>
              </a:rPr>
              <a:t>Streamlines ETL and ELT for Big data.</a:t>
            </a:r>
            <a:endParaRPr lang="en-US" dirty="0" smtClean="0">
              <a:latin typeface="Times New Roman" panose="02020603050405020304" pitchFamily="18" charset="0"/>
              <a:cs typeface="Times New Roman" panose="02020603050405020304" pitchFamily="18" charset="0"/>
            </a:endParaRPr>
          </a:p>
          <a:p>
            <a:pPr marL="444500" indent="38100" algn="just"/>
            <a:r>
              <a:rPr lang="en-US" dirty="0">
                <a:latin typeface="Times New Roman" panose="02020603050405020304" pitchFamily="18" charset="0"/>
                <a:cs typeface="Times New Roman" panose="02020603050405020304" pitchFamily="18" charset="0"/>
              </a:rPr>
              <a:t>Accomplish the speed and scale of spark.</a:t>
            </a:r>
            <a:endParaRPr lang="en-US" dirty="0" smtClean="0">
              <a:latin typeface="Times New Roman" panose="02020603050405020304" pitchFamily="18" charset="0"/>
              <a:cs typeface="Times New Roman" panose="02020603050405020304" pitchFamily="18" charset="0"/>
            </a:endParaRPr>
          </a:p>
          <a:p>
            <a:pPr marL="444500" indent="38100" algn="just"/>
            <a:r>
              <a:rPr lang="en-US" dirty="0">
                <a:latin typeface="Times New Roman" panose="02020603050405020304" pitchFamily="18" charset="0"/>
                <a:cs typeface="Times New Roman" panose="02020603050405020304" pitchFamily="18" charset="0"/>
              </a:rPr>
              <a:t>Accelerates your move to real-time.</a:t>
            </a:r>
            <a:endParaRPr lang="en-US" dirty="0" smtClean="0">
              <a:latin typeface="Times New Roman" panose="02020603050405020304" pitchFamily="18" charset="0"/>
              <a:cs typeface="Times New Roman" panose="02020603050405020304" pitchFamily="18" charset="0"/>
            </a:endParaRPr>
          </a:p>
          <a:p>
            <a:pPr marL="444500" indent="38100" algn="just"/>
            <a:r>
              <a:rPr lang="en-US" dirty="0">
                <a:latin typeface="Times New Roman" panose="02020603050405020304" pitchFamily="18" charset="0"/>
                <a:cs typeface="Times New Roman" panose="02020603050405020304" pitchFamily="18" charset="0"/>
              </a:rPr>
              <a:t>Handles multiple data sources.</a:t>
            </a:r>
            <a:endParaRPr lang="en-US" dirty="0" smtClean="0">
              <a:latin typeface="Times New Roman" panose="02020603050405020304" pitchFamily="18" charset="0"/>
              <a:cs typeface="Times New Roman" panose="02020603050405020304" pitchFamily="18" charset="0"/>
            </a:endParaRPr>
          </a:p>
          <a:p>
            <a:pPr marL="444500" indent="38100" algn="just"/>
            <a:r>
              <a:rPr lang="en-US" dirty="0">
                <a:latin typeface="Times New Roman" panose="02020603050405020304" pitchFamily="18" charset="0"/>
                <a:cs typeface="Times New Roman" panose="02020603050405020304" pitchFamily="18" charset="0"/>
              </a:rPr>
              <a:t>Provides numerous connectors under one roof, which in turn will allow you to customize the solution as per your need.</a:t>
            </a:r>
            <a:endParaRPr lang="en-US" dirty="0" smtClean="0">
              <a:latin typeface="Times New Roman" panose="02020603050405020304" pitchFamily="18" charset="0"/>
              <a:cs typeface="Times New Roman" panose="02020603050405020304" pitchFamily="18" charset="0"/>
            </a:endParaRPr>
          </a:p>
          <a:p>
            <a:pPr marL="0" indent="0" algn="just">
              <a:buNone/>
            </a:pPr>
            <a:r>
              <a:rPr lang="en-US" b="1" dirty="0">
                <a:solidFill>
                  <a:srgbClr val="C00000"/>
                </a:solidFill>
                <a:latin typeface="Times New Roman" panose="02020603050405020304" pitchFamily="18" charset="0"/>
                <a:cs typeface="Times New Roman" panose="02020603050405020304" pitchFamily="18" charset="0"/>
              </a:rPr>
              <a:t>Cons:</a:t>
            </a:r>
            <a:endParaRPr lang="en-US" dirty="0" smtClean="0">
              <a:solidFill>
                <a:srgbClr val="C00000"/>
              </a:solidFill>
              <a:latin typeface="Times New Roman" panose="02020603050405020304" pitchFamily="18" charset="0"/>
              <a:cs typeface="Times New Roman" panose="02020603050405020304" pitchFamily="18" charset="0"/>
            </a:endParaRPr>
          </a:p>
          <a:p>
            <a:pPr marL="444500" indent="38100" algn="just"/>
            <a:r>
              <a:rPr lang="en-US" dirty="0">
                <a:latin typeface="Times New Roman" panose="02020603050405020304" pitchFamily="18" charset="0"/>
                <a:cs typeface="Times New Roman" panose="02020603050405020304" pitchFamily="18" charset="0"/>
              </a:rPr>
              <a:t>Community support could have been better.</a:t>
            </a:r>
            <a:endParaRPr lang="en-US" dirty="0" smtClean="0">
              <a:latin typeface="Times New Roman" panose="02020603050405020304" pitchFamily="18" charset="0"/>
              <a:cs typeface="Times New Roman" panose="02020603050405020304" pitchFamily="18" charset="0"/>
            </a:endParaRPr>
          </a:p>
          <a:p>
            <a:pPr marL="444500" indent="38100" algn="just"/>
            <a:r>
              <a:rPr lang="en-US" dirty="0">
                <a:latin typeface="Times New Roman" panose="02020603050405020304" pitchFamily="18" charset="0"/>
                <a:cs typeface="Times New Roman" panose="02020603050405020304" pitchFamily="18" charset="0"/>
              </a:rPr>
              <a:t>Could have an improved and easy to use interface</a:t>
            </a:r>
            <a:endParaRPr lang="en-US" dirty="0" smtClean="0">
              <a:latin typeface="Times New Roman" panose="02020603050405020304" pitchFamily="18" charset="0"/>
              <a:cs typeface="Times New Roman" panose="02020603050405020304" pitchFamily="18" charset="0"/>
            </a:endParaRPr>
          </a:p>
          <a:p>
            <a:pPr marL="444500" indent="38100" algn="just"/>
            <a:r>
              <a:rPr lang="en-US" dirty="0">
                <a:latin typeface="Times New Roman" panose="02020603050405020304" pitchFamily="18" charset="0"/>
                <a:cs typeface="Times New Roman" panose="02020603050405020304" pitchFamily="18" charset="0"/>
              </a:rPr>
              <a:t>Difficult to add a custom component to the palette.</a:t>
            </a:r>
            <a:endParaRPr lang="en-US" dirty="0" smtClean="0">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07913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0200" y="165100"/>
            <a:ext cx="11468100" cy="6011863"/>
          </a:xfrm>
        </p:spPr>
        <p:txBody>
          <a:bodyPr>
            <a:normAutofit fontScale="92500" lnSpcReduction="20000"/>
          </a:bodyPr>
          <a:lstStyle/>
          <a:p>
            <a:pPr marL="0" indent="0">
              <a:buNone/>
            </a:pPr>
            <a:r>
              <a:rPr lang="en-IN" b="1" dirty="0" err="1" smtClean="0">
                <a:solidFill>
                  <a:srgbClr val="C00000"/>
                </a:solidFill>
                <a:latin typeface="Times New Roman" panose="02020603050405020304" pitchFamily="18" charset="0"/>
                <a:cs typeface="Times New Roman" panose="02020603050405020304" pitchFamily="18" charset="0"/>
              </a:rPr>
              <a:t>Rapidminer</a:t>
            </a:r>
            <a:endParaRPr lang="en-IN" b="1" dirty="0" smtClean="0">
              <a:solidFill>
                <a:srgbClr val="C00000"/>
              </a:solidFill>
              <a:latin typeface="Times New Roman" panose="02020603050405020304" pitchFamily="18" charset="0"/>
              <a:cs typeface="Times New Roman" panose="02020603050405020304" pitchFamily="18" charset="0"/>
            </a:endParaRPr>
          </a:p>
          <a:p>
            <a:pPr marL="355600" indent="-50800"/>
            <a:r>
              <a:rPr lang="en-US" dirty="0" err="1" smtClean="0">
                <a:latin typeface="Times New Roman" panose="02020603050405020304" pitchFamily="18" charset="0"/>
                <a:cs typeface="Times New Roman" panose="02020603050405020304" pitchFamily="18" charset="0"/>
              </a:rPr>
              <a:t>Rapidminer</a:t>
            </a:r>
            <a:r>
              <a:rPr lang="en-US" dirty="0" smtClean="0">
                <a:latin typeface="Times New Roman" panose="02020603050405020304" pitchFamily="18" charset="0"/>
                <a:cs typeface="Times New Roman" panose="02020603050405020304" pitchFamily="18" charset="0"/>
              </a:rPr>
              <a:t> is a cross-platform tool which offers an integrated environment for data science, machine learning and predictive analytics. It comes under various licenses that offer small, medium and large proprietary editions as well as a free edition that allows for 1 logical processor and up to 10,000 data rows.</a:t>
            </a:r>
          </a:p>
          <a:p>
            <a:pPr marL="355600" indent="-50800"/>
            <a:r>
              <a:rPr lang="en-US" dirty="0" smtClean="0">
                <a:latin typeface="Times New Roman" panose="02020603050405020304" pitchFamily="18" charset="0"/>
                <a:cs typeface="Times New Roman" panose="02020603050405020304" pitchFamily="18" charset="0"/>
              </a:rPr>
              <a:t>Organizations like Hitachi, BMW, Samsung, Airbus, </a:t>
            </a:r>
            <a:r>
              <a:rPr lang="en-US" dirty="0" err="1" smtClean="0">
                <a:latin typeface="Times New Roman" panose="02020603050405020304" pitchFamily="18" charset="0"/>
                <a:cs typeface="Times New Roman" panose="02020603050405020304" pitchFamily="18" charset="0"/>
              </a:rPr>
              <a:t>etc</a:t>
            </a:r>
            <a:r>
              <a:rPr lang="en-US" dirty="0" smtClean="0">
                <a:latin typeface="Times New Roman" panose="02020603050405020304" pitchFamily="18" charset="0"/>
                <a:cs typeface="Times New Roman" panose="02020603050405020304" pitchFamily="18" charset="0"/>
              </a:rPr>
              <a:t> have been using </a:t>
            </a:r>
            <a:r>
              <a:rPr lang="en-US" dirty="0" err="1" smtClean="0">
                <a:latin typeface="Times New Roman" panose="02020603050405020304" pitchFamily="18" charset="0"/>
                <a:cs typeface="Times New Roman" panose="02020603050405020304" pitchFamily="18" charset="0"/>
              </a:rPr>
              <a:t>RapidMiner</a:t>
            </a:r>
            <a:r>
              <a:rPr lang="en-US" dirty="0" smtClean="0">
                <a:latin typeface="Times New Roman" panose="02020603050405020304" pitchFamily="18" charset="0"/>
                <a:cs typeface="Times New Roman" panose="02020603050405020304" pitchFamily="18" charset="0"/>
              </a:rPr>
              <a:t>.</a:t>
            </a:r>
          </a:p>
          <a:p>
            <a:pPr marL="0" indent="0">
              <a:buNone/>
            </a:pPr>
            <a:r>
              <a:rPr lang="en-US" b="1" dirty="0">
                <a:solidFill>
                  <a:srgbClr val="C00000"/>
                </a:solidFill>
                <a:latin typeface="Times New Roman" panose="02020603050405020304" pitchFamily="18" charset="0"/>
                <a:cs typeface="Times New Roman" panose="02020603050405020304" pitchFamily="18" charset="0"/>
              </a:rPr>
              <a:t>Pros:</a:t>
            </a:r>
            <a:endParaRPr lang="en-US" dirty="0" smtClean="0">
              <a:solidFill>
                <a:srgbClr val="C00000"/>
              </a:solidFill>
              <a:latin typeface="Times New Roman" panose="02020603050405020304" pitchFamily="18" charset="0"/>
              <a:cs typeface="Times New Roman" panose="02020603050405020304" pitchFamily="18" charset="0"/>
            </a:endParaRPr>
          </a:p>
          <a:p>
            <a:pPr marL="266700" indent="38100"/>
            <a:r>
              <a:rPr lang="en-US" dirty="0">
                <a:latin typeface="Times New Roman" panose="02020603050405020304" pitchFamily="18" charset="0"/>
                <a:cs typeface="Times New Roman" panose="02020603050405020304" pitchFamily="18" charset="0"/>
              </a:rPr>
              <a:t>Open-source Java core.</a:t>
            </a:r>
            <a:endParaRPr lang="en-US" dirty="0" smtClean="0">
              <a:latin typeface="Times New Roman" panose="02020603050405020304" pitchFamily="18" charset="0"/>
              <a:cs typeface="Times New Roman" panose="02020603050405020304" pitchFamily="18" charset="0"/>
            </a:endParaRPr>
          </a:p>
          <a:p>
            <a:pPr marL="266700" indent="38100"/>
            <a:r>
              <a:rPr lang="en-US" dirty="0">
                <a:latin typeface="Times New Roman" panose="02020603050405020304" pitchFamily="18" charset="0"/>
                <a:cs typeface="Times New Roman" panose="02020603050405020304" pitchFamily="18" charset="0"/>
              </a:rPr>
              <a:t>The convenience of front-line data science tools and algorithms.</a:t>
            </a:r>
            <a:endParaRPr lang="en-US" dirty="0" smtClean="0">
              <a:latin typeface="Times New Roman" panose="02020603050405020304" pitchFamily="18" charset="0"/>
              <a:cs typeface="Times New Roman" panose="02020603050405020304" pitchFamily="18" charset="0"/>
            </a:endParaRPr>
          </a:p>
          <a:p>
            <a:pPr marL="266700" indent="38100"/>
            <a:r>
              <a:rPr lang="en-US" dirty="0">
                <a:latin typeface="Times New Roman" panose="02020603050405020304" pitchFamily="18" charset="0"/>
                <a:cs typeface="Times New Roman" panose="02020603050405020304" pitchFamily="18" charset="0"/>
              </a:rPr>
              <a:t>Facility of code-optional GUI.</a:t>
            </a:r>
            <a:endParaRPr lang="en-US" dirty="0" smtClean="0">
              <a:latin typeface="Times New Roman" panose="02020603050405020304" pitchFamily="18" charset="0"/>
              <a:cs typeface="Times New Roman" panose="02020603050405020304" pitchFamily="18" charset="0"/>
            </a:endParaRPr>
          </a:p>
          <a:p>
            <a:pPr marL="266700" indent="38100"/>
            <a:r>
              <a:rPr lang="en-US" dirty="0">
                <a:latin typeface="Times New Roman" panose="02020603050405020304" pitchFamily="18" charset="0"/>
                <a:cs typeface="Times New Roman" panose="02020603050405020304" pitchFamily="18" charset="0"/>
              </a:rPr>
              <a:t>Integrates well with APIs and cloud.</a:t>
            </a:r>
            <a:endParaRPr lang="en-US" dirty="0" smtClean="0">
              <a:latin typeface="Times New Roman" panose="02020603050405020304" pitchFamily="18" charset="0"/>
              <a:cs typeface="Times New Roman" panose="02020603050405020304" pitchFamily="18" charset="0"/>
            </a:endParaRPr>
          </a:p>
          <a:p>
            <a:pPr marL="266700" indent="38100"/>
            <a:r>
              <a:rPr lang="en-US" dirty="0">
                <a:latin typeface="Times New Roman" panose="02020603050405020304" pitchFamily="18" charset="0"/>
                <a:cs typeface="Times New Roman" panose="02020603050405020304" pitchFamily="18" charset="0"/>
              </a:rPr>
              <a:t>Superb customer service and technical support.</a:t>
            </a:r>
            <a:endParaRPr lang="en-US" dirty="0" smtClean="0">
              <a:latin typeface="Times New Roman" panose="02020603050405020304" pitchFamily="18" charset="0"/>
              <a:cs typeface="Times New Roman" panose="02020603050405020304" pitchFamily="18" charset="0"/>
            </a:endParaRPr>
          </a:p>
          <a:p>
            <a:pPr marL="0" indent="0">
              <a:buNone/>
            </a:pPr>
            <a:r>
              <a:rPr lang="en-US" b="1" dirty="0" smtClean="0">
                <a:solidFill>
                  <a:srgbClr val="C00000"/>
                </a:solidFill>
                <a:latin typeface="Times New Roman" panose="02020603050405020304" pitchFamily="18" charset="0"/>
                <a:cs typeface="Times New Roman" panose="02020603050405020304" pitchFamily="18" charset="0"/>
              </a:rPr>
              <a:t>Cons</a:t>
            </a:r>
            <a:r>
              <a:rPr lang="en-US" b="1" dirty="0">
                <a:solidFill>
                  <a:srgbClr val="C00000"/>
                </a:solidFill>
                <a:latin typeface="Times New Roman" panose="02020603050405020304" pitchFamily="18" charset="0"/>
                <a:cs typeface="Times New Roman" panose="02020603050405020304" pitchFamily="18" charset="0"/>
              </a:rPr>
              <a:t>: </a:t>
            </a:r>
          </a:p>
          <a:p>
            <a:pPr indent="38100"/>
            <a:r>
              <a:rPr lang="en-US" dirty="0" smtClean="0">
                <a:latin typeface="Times New Roman" panose="02020603050405020304" pitchFamily="18" charset="0"/>
                <a:cs typeface="Times New Roman" panose="02020603050405020304" pitchFamily="18" charset="0"/>
              </a:rPr>
              <a:t>Online data services should be improved.</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6528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ject 3"/>
          <p:cNvPicPr/>
          <p:nvPr/>
        </p:nvPicPr>
        <p:blipFill>
          <a:blip r:embed="rId2" cstate="print"/>
          <a:stretch>
            <a:fillRect/>
          </a:stretch>
        </p:blipFill>
        <p:spPr>
          <a:xfrm>
            <a:off x="304800" y="279400"/>
            <a:ext cx="11518900" cy="6273800"/>
          </a:xfrm>
          <a:prstGeom prst="rect">
            <a:avLst/>
          </a:prstGeom>
        </p:spPr>
      </p:pic>
    </p:spTree>
    <p:extLst>
      <p:ext uri="{BB962C8B-B14F-4D97-AF65-F5344CB8AC3E}">
        <p14:creationId xmlns:p14="http://schemas.microsoft.com/office/powerpoint/2010/main" val="38718088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39724"/>
            <a:ext cx="10515600" cy="6365875"/>
          </a:xfrm>
        </p:spPr>
        <p:txBody>
          <a:bodyPr>
            <a:normAutofit/>
          </a:bodyPr>
          <a:lstStyle/>
          <a:p>
            <a:pPr marL="0" indent="0" algn="just">
              <a:buNone/>
            </a:pPr>
            <a:r>
              <a:rPr lang="en-IN" b="1" dirty="0" smtClean="0">
                <a:solidFill>
                  <a:srgbClr val="C00000"/>
                </a:solidFill>
                <a:latin typeface="Times New Roman" panose="02020603050405020304" pitchFamily="18" charset="0"/>
                <a:cs typeface="Times New Roman" panose="02020603050405020304" pitchFamily="18" charset="0"/>
              </a:rPr>
              <a:t>R</a:t>
            </a:r>
          </a:p>
          <a:p>
            <a:pPr marL="444500" indent="-50800" algn="just"/>
            <a:r>
              <a:rPr lang="en-US" dirty="0" smtClean="0">
                <a:latin typeface="Times New Roman" panose="02020603050405020304" pitchFamily="18" charset="0"/>
                <a:cs typeface="Times New Roman" panose="02020603050405020304" pitchFamily="18" charset="0"/>
              </a:rPr>
              <a:t>R is one of the most comprehensive statistical analysis packages. It is open-source, free, multi-paradigm and dynamic software environment. It is written in C, Fortran and R programming languages.</a:t>
            </a:r>
          </a:p>
          <a:p>
            <a:pPr marL="444500" indent="-50800" algn="just"/>
            <a:r>
              <a:rPr lang="en-US" dirty="0" smtClean="0">
                <a:latin typeface="Times New Roman" panose="02020603050405020304" pitchFamily="18" charset="0"/>
                <a:cs typeface="Times New Roman" panose="02020603050405020304" pitchFamily="18" charset="0"/>
              </a:rPr>
              <a:t>It is broadly used by statisticians and data miners. Its use cases include data analysis, data manipulation, calculation, and graphical display.</a:t>
            </a:r>
          </a:p>
          <a:p>
            <a:pPr marL="0" indent="0" algn="just">
              <a:buNone/>
            </a:pPr>
            <a:r>
              <a:rPr lang="en-US" b="1" dirty="0" smtClean="0">
                <a:solidFill>
                  <a:srgbClr val="C00000"/>
                </a:solidFill>
                <a:latin typeface="Times New Roman" panose="02020603050405020304" pitchFamily="18" charset="0"/>
                <a:cs typeface="Times New Roman" panose="02020603050405020304" pitchFamily="18" charset="0"/>
              </a:rPr>
              <a:t>Pros:</a:t>
            </a:r>
            <a:endParaRPr lang="en-US" dirty="0" smtClean="0">
              <a:solidFill>
                <a:srgbClr val="C00000"/>
              </a:solidFill>
              <a:latin typeface="Times New Roman" panose="02020603050405020304" pitchFamily="18" charset="0"/>
              <a:cs typeface="Times New Roman" panose="02020603050405020304" pitchFamily="18" charset="0"/>
            </a:endParaRPr>
          </a:p>
          <a:p>
            <a:pPr marL="444500" indent="38100" algn="just"/>
            <a:r>
              <a:rPr lang="en-US" dirty="0" smtClean="0">
                <a:latin typeface="Times New Roman" panose="02020603050405020304" pitchFamily="18" charset="0"/>
                <a:cs typeface="Times New Roman" panose="02020603050405020304" pitchFamily="18" charset="0"/>
              </a:rPr>
              <a:t>R’s biggest advantage is the vastness of the package ecosystem.</a:t>
            </a:r>
          </a:p>
          <a:p>
            <a:pPr marL="444500" indent="38100" algn="just"/>
            <a:r>
              <a:rPr lang="en-US" dirty="0" smtClean="0">
                <a:latin typeface="Times New Roman" panose="02020603050405020304" pitchFamily="18" charset="0"/>
                <a:cs typeface="Times New Roman" panose="02020603050405020304" pitchFamily="18" charset="0"/>
              </a:rPr>
              <a:t>Unmatched Graphics and charting benefits.</a:t>
            </a:r>
          </a:p>
          <a:p>
            <a:pPr marL="0" indent="0" algn="just">
              <a:buNone/>
            </a:pPr>
            <a:r>
              <a:rPr lang="en-US" b="1" dirty="0" smtClean="0">
                <a:solidFill>
                  <a:srgbClr val="C00000"/>
                </a:solidFill>
                <a:latin typeface="Times New Roman" panose="02020603050405020304" pitchFamily="18" charset="0"/>
                <a:cs typeface="Times New Roman" panose="02020603050405020304" pitchFamily="18" charset="0"/>
              </a:rPr>
              <a:t>Cons</a:t>
            </a:r>
            <a:r>
              <a:rPr lang="en-US" b="1" dirty="0">
                <a:solidFill>
                  <a:srgbClr val="C00000"/>
                </a:solidFill>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 </a:t>
            </a:r>
            <a:endParaRPr lang="en-US" b="1" dirty="0" smtClean="0">
              <a:latin typeface="Times New Roman" panose="02020603050405020304" pitchFamily="18" charset="0"/>
              <a:cs typeface="Times New Roman" panose="02020603050405020304" pitchFamily="18" charset="0"/>
            </a:endParaRPr>
          </a:p>
          <a:p>
            <a:pPr marL="355600" indent="-50800" algn="just"/>
            <a:r>
              <a:rPr lang="en-US" dirty="0" smtClean="0">
                <a:latin typeface="Times New Roman" panose="02020603050405020304" pitchFamily="18" charset="0"/>
                <a:cs typeface="Times New Roman" panose="02020603050405020304" pitchFamily="18" charset="0"/>
              </a:rPr>
              <a:t>Its </a:t>
            </a:r>
            <a:r>
              <a:rPr lang="en-US" dirty="0">
                <a:latin typeface="Times New Roman" panose="02020603050405020304" pitchFamily="18" charset="0"/>
                <a:cs typeface="Times New Roman" panose="02020603050405020304" pitchFamily="18" charset="0"/>
              </a:rPr>
              <a:t>shortcomings include memory management, speed, and security.</a:t>
            </a:r>
            <a:endParaRPr lang="en-US" dirty="0" smtClean="0">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27523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2100" y="276224"/>
            <a:ext cx="11417300" cy="6035675"/>
          </a:xfrm>
        </p:spPr>
        <p:txBody>
          <a:bodyPr/>
          <a:lstStyle/>
          <a:p>
            <a:pPr marL="0" indent="0" algn="just">
              <a:buNone/>
            </a:pPr>
            <a:endParaRPr lang="en-IN" b="1" dirty="0" smtClean="0">
              <a:latin typeface="Times New Roman" panose="02020603050405020304" pitchFamily="18" charset="0"/>
              <a:cs typeface="Times New Roman" panose="02020603050405020304" pitchFamily="18" charset="0"/>
            </a:endParaRPr>
          </a:p>
          <a:p>
            <a:pPr marL="0" indent="0" algn="just">
              <a:buNone/>
            </a:pPr>
            <a:r>
              <a:rPr lang="en-IN" b="1" dirty="0" err="1" smtClean="0">
                <a:solidFill>
                  <a:srgbClr val="C00000"/>
                </a:solidFill>
                <a:latin typeface="Times New Roman" panose="02020603050405020304" pitchFamily="18" charset="0"/>
                <a:cs typeface="Times New Roman" panose="02020603050405020304" pitchFamily="18" charset="0"/>
              </a:rPr>
              <a:t>Elasticsearch</a:t>
            </a:r>
            <a:endParaRPr lang="en-IN" b="1" dirty="0" smtClean="0">
              <a:solidFill>
                <a:srgbClr val="C00000"/>
              </a:solidFill>
              <a:latin typeface="Times New Roman" panose="02020603050405020304" pitchFamily="18" charset="0"/>
              <a:cs typeface="Times New Roman" panose="02020603050405020304" pitchFamily="18" charset="0"/>
            </a:endParaRPr>
          </a:p>
          <a:p>
            <a:pPr marL="723900" indent="38100" algn="just"/>
            <a:r>
              <a:rPr lang="en-US" dirty="0" smtClean="0">
                <a:latin typeface="Times New Roman" panose="02020603050405020304" pitchFamily="18" charset="0"/>
                <a:cs typeface="Times New Roman" panose="02020603050405020304" pitchFamily="18" charset="0"/>
              </a:rPr>
              <a:t>Elastic search is a cross-platform, open-source, distributed, RESTful search engine based on Lucene.</a:t>
            </a:r>
          </a:p>
          <a:p>
            <a:pPr marL="723900" indent="38100" algn="just"/>
            <a:r>
              <a:rPr lang="en-US" dirty="0" smtClean="0">
                <a:latin typeface="Times New Roman" panose="02020603050405020304" pitchFamily="18" charset="0"/>
                <a:cs typeface="Times New Roman" panose="02020603050405020304" pitchFamily="18" charset="0"/>
              </a:rPr>
              <a:t>It is one of the most popular enterprise search engines. It comes as an integrated solution in conjunction with </a:t>
            </a:r>
            <a:r>
              <a:rPr lang="en-US" dirty="0" err="1" smtClean="0">
                <a:latin typeface="Times New Roman" panose="02020603050405020304" pitchFamily="18" charset="0"/>
                <a:cs typeface="Times New Roman" panose="02020603050405020304" pitchFamily="18" charset="0"/>
              </a:rPr>
              <a:t>Logstash</a:t>
            </a:r>
            <a:r>
              <a:rPr lang="en-US" dirty="0" smtClean="0">
                <a:latin typeface="Times New Roman" panose="02020603050405020304" pitchFamily="18" charset="0"/>
                <a:cs typeface="Times New Roman" panose="02020603050405020304" pitchFamily="18" charset="0"/>
              </a:rPr>
              <a:t> (data collection and log parsing engine) and </a:t>
            </a:r>
            <a:r>
              <a:rPr lang="en-US" dirty="0" err="1" smtClean="0">
                <a:latin typeface="Times New Roman" panose="02020603050405020304" pitchFamily="18" charset="0"/>
                <a:cs typeface="Times New Roman" panose="02020603050405020304" pitchFamily="18" charset="0"/>
              </a:rPr>
              <a:t>Kibana</a:t>
            </a:r>
            <a:r>
              <a:rPr lang="en-US" dirty="0" smtClean="0">
                <a:latin typeface="Times New Roman" panose="02020603050405020304" pitchFamily="18" charset="0"/>
                <a:cs typeface="Times New Roman" panose="02020603050405020304" pitchFamily="18" charset="0"/>
              </a:rPr>
              <a:t> (analytics and visualization platform) and the three products together are called as an Elastic stack.</a:t>
            </a:r>
          </a:p>
          <a:p>
            <a:pPr marL="0" indent="0" algn="just">
              <a:buNone/>
            </a:pPr>
            <a:r>
              <a:rPr lang="en-IN" b="1" dirty="0" smtClean="0">
                <a:solidFill>
                  <a:srgbClr val="C00000"/>
                </a:solidFill>
                <a:latin typeface="Times New Roman" panose="02020603050405020304" pitchFamily="18" charset="0"/>
                <a:cs typeface="Times New Roman" panose="02020603050405020304" pitchFamily="18" charset="0"/>
              </a:rPr>
              <a:t>Stata wing</a:t>
            </a:r>
          </a:p>
          <a:p>
            <a:pPr marL="533400" indent="38100" algn="just"/>
            <a:r>
              <a:rPr lang="en-US" dirty="0" err="1" smtClean="0">
                <a:latin typeface="Times New Roman" panose="02020603050405020304" pitchFamily="18" charset="0"/>
                <a:cs typeface="Times New Roman" panose="02020603050405020304" pitchFamily="18" charset="0"/>
              </a:rPr>
              <a:t>Statwing</a:t>
            </a:r>
            <a:r>
              <a:rPr lang="en-US" dirty="0" smtClean="0">
                <a:latin typeface="Times New Roman" panose="02020603050405020304" pitchFamily="18" charset="0"/>
                <a:cs typeface="Times New Roman" panose="02020603050405020304" pitchFamily="18" charset="0"/>
              </a:rPr>
              <a:t> is a friendly to use statistical tool that has analytics, time series, forecasting and visualization features. Its starting price is $50.00/month/user. A free trial is also available.</a:t>
            </a:r>
            <a:endParaRPr lang="en-IN" dirty="0" smtClean="0">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1983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403224"/>
            <a:ext cx="10515600" cy="6175375"/>
          </a:xfrm>
        </p:spPr>
        <p:txBody>
          <a:bodyPr>
            <a:normAutofit/>
          </a:bodyPr>
          <a:lstStyle/>
          <a:p>
            <a:pPr marL="0" indent="0" algn="just">
              <a:buNone/>
            </a:pPr>
            <a:r>
              <a:rPr lang="en-IN" b="1" dirty="0" err="1" smtClean="0">
                <a:solidFill>
                  <a:srgbClr val="C00000"/>
                </a:solidFill>
                <a:latin typeface="Times New Roman" panose="02020603050405020304" pitchFamily="18" charset="0"/>
                <a:cs typeface="Times New Roman" panose="02020603050405020304" pitchFamily="18" charset="0"/>
              </a:rPr>
              <a:t>Flink</a:t>
            </a:r>
            <a:endParaRPr lang="en-IN" b="1" dirty="0" smtClean="0">
              <a:solidFill>
                <a:srgbClr val="C00000"/>
              </a:solidFill>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Apache </a:t>
            </a:r>
            <a:r>
              <a:rPr lang="en-US" dirty="0" err="1" smtClean="0">
                <a:latin typeface="Times New Roman" panose="02020603050405020304" pitchFamily="18" charset="0"/>
                <a:cs typeface="Times New Roman" panose="02020603050405020304" pitchFamily="18" charset="0"/>
              </a:rPr>
              <a:t>Flink</a:t>
            </a:r>
            <a:r>
              <a:rPr lang="en-US" dirty="0" smtClean="0">
                <a:latin typeface="Times New Roman" panose="02020603050405020304" pitchFamily="18" charset="0"/>
                <a:cs typeface="Times New Roman" panose="02020603050405020304" pitchFamily="18" charset="0"/>
              </a:rPr>
              <a:t> is an open-source, cross-platform distributed stream processing framework for data analytics and machine learning. This is written in Java and Scala. It is fault tolerant, scalable and high-performing.</a:t>
            </a:r>
          </a:p>
          <a:p>
            <a:pPr marL="0" indent="0" algn="just">
              <a:buNone/>
            </a:pPr>
            <a:r>
              <a:rPr lang="en-IN" b="1" dirty="0" err="1" smtClean="0">
                <a:solidFill>
                  <a:srgbClr val="C00000"/>
                </a:solidFill>
                <a:latin typeface="Times New Roman" panose="02020603050405020304" pitchFamily="18" charset="0"/>
                <a:cs typeface="Times New Roman" panose="02020603050405020304" pitchFamily="18" charset="0"/>
              </a:rPr>
              <a:t>DataCleaner</a:t>
            </a:r>
            <a:endParaRPr lang="en-IN" b="1" dirty="0" smtClean="0">
              <a:solidFill>
                <a:srgbClr val="C00000"/>
              </a:solidFill>
              <a:latin typeface="Times New Roman" panose="02020603050405020304" pitchFamily="18" charset="0"/>
              <a:cs typeface="Times New Roman" panose="02020603050405020304" pitchFamily="18" charset="0"/>
            </a:endParaRPr>
          </a:p>
          <a:p>
            <a:pPr algn="just"/>
            <a:r>
              <a:rPr lang="en-US" dirty="0" err="1" smtClean="0">
                <a:latin typeface="Times New Roman" panose="02020603050405020304" pitchFamily="18" charset="0"/>
                <a:cs typeface="Times New Roman" panose="02020603050405020304" pitchFamily="18" charset="0"/>
              </a:rPr>
              <a:t>Quadient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DataCleaner</a:t>
            </a:r>
            <a:r>
              <a:rPr lang="en-US" dirty="0" smtClean="0">
                <a:latin typeface="Times New Roman" panose="02020603050405020304" pitchFamily="18" charset="0"/>
                <a:cs typeface="Times New Roman" panose="02020603050405020304" pitchFamily="18" charset="0"/>
              </a:rPr>
              <a:t> is a Python-based data quality solution that programmatically cleans data sets and prepares them for analysis and transformation.</a:t>
            </a:r>
            <a:endParaRPr lang="en-IN" dirty="0" smtClean="0">
              <a:latin typeface="Times New Roman" panose="02020603050405020304" pitchFamily="18" charset="0"/>
              <a:cs typeface="Times New Roman" panose="02020603050405020304" pitchFamily="18" charset="0"/>
            </a:endParaRPr>
          </a:p>
          <a:p>
            <a:pPr marL="0" indent="0" algn="just">
              <a:buNone/>
            </a:pPr>
            <a:r>
              <a:rPr lang="en-IN" b="1" dirty="0" err="1" smtClean="0">
                <a:solidFill>
                  <a:srgbClr val="C00000"/>
                </a:solidFill>
                <a:latin typeface="Times New Roman" panose="02020603050405020304" pitchFamily="18" charset="0"/>
                <a:cs typeface="Times New Roman" panose="02020603050405020304" pitchFamily="18" charset="0"/>
              </a:rPr>
              <a:t>Kaggle</a:t>
            </a:r>
            <a:r>
              <a:rPr lang="en-IN" b="1" dirty="0" smtClean="0">
                <a:solidFill>
                  <a:srgbClr val="C00000"/>
                </a:solidFill>
                <a:latin typeface="Times New Roman" panose="02020603050405020304" pitchFamily="18" charset="0"/>
                <a:cs typeface="Times New Roman" panose="02020603050405020304" pitchFamily="18" charset="0"/>
              </a:rPr>
              <a:t> </a:t>
            </a:r>
          </a:p>
          <a:p>
            <a:pPr algn="just"/>
            <a:r>
              <a:rPr lang="en-US" dirty="0" err="1" smtClean="0">
                <a:latin typeface="Times New Roman" panose="02020603050405020304" pitchFamily="18" charset="0"/>
                <a:cs typeface="Times New Roman" panose="02020603050405020304" pitchFamily="18" charset="0"/>
              </a:rPr>
              <a:t>Kaggle</a:t>
            </a:r>
            <a:r>
              <a:rPr lang="en-US" dirty="0" smtClean="0">
                <a:latin typeface="Times New Roman" panose="02020603050405020304" pitchFamily="18" charset="0"/>
                <a:cs typeface="Times New Roman" panose="02020603050405020304" pitchFamily="18" charset="0"/>
              </a:rPr>
              <a:t> is a data science platform for predictive modeling competitions and hosted public datasets. It works on the crowdsourcing approach to come up with the best models.</a:t>
            </a:r>
            <a:endParaRPr lang="en-IN" dirty="0" smtClean="0">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84228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0" y="352424"/>
            <a:ext cx="11353800" cy="6276975"/>
          </a:xfrm>
        </p:spPr>
        <p:txBody>
          <a:bodyPr>
            <a:normAutofit fontScale="92500" lnSpcReduction="10000"/>
          </a:bodyPr>
          <a:lstStyle/>
          <a:p>
            <a:pPr marL="0" indent="0" algn="just">
              <a:buNone/>
            </a:pPr>
            <a:endParaRPr lang="en-IN" b="1" dirty="0" smtClean="0">
              <a:latin typeface="Times New Roman" panose="02020603050405020304" pitchFamily="18" charset="0"/>
              <a:cs typeface="Times New Roman" panose="02020603050405020304" pitchFamily="18" charset="0"/>
            </a:endParaRPr>
          </a:p>
          <a:p>
            <a:pPr marL="0" indent="0" algn="just">
              <a:buNone/>
            </a:pPr>
            <a:r>
              <a:rPr lang="en-IN" b="1" dirty="0" smtClean="0">
                <a:solidFill>
                  <a:srgbClr val="C00000"/>
                </a:solidFill>
                <a:latin typeface="Times New Roman" panose="02020603050405020304" pitchFamily="18" charset="0"/>
                <a:cs typeface="Times New Roman" panose="02020603050405020304" pitchFamily="18" charset="0"/>
              </a:rPr>
              <a:t>Hive</a:t>
            </a:r>
          </a:p>
          <a:p>
            <a:pPr marL="355600" indent="38100" algn="just"/>
            <a:r>
              <a:rPr lang="en-US" dirty="0" smtClean="0">
                <a:latin typeface="Times New Roman" panose="02020603050405020304" pitchFamily="18" charset="0"/>
                <a:cs typeface="Times New Roman" panose="02020603050405020304" pitchFamily="18" charset="0"/>
              </a:rPr>
              <a:t>Apache Hive is a java based cross-platform data warehouse tool that facilitates data summarization, query, and analysis.</a:t>
            </a:r>
          </a:p>
          <a:p>
            <a:pPr marL="0" indent="0" algn="just">
              <a:buNone/>
            </a:pPr>
            <a:r>
              <a:rPr lang="en-IN" b="1" dirty="0" smtClean="0">
                <a:solidFill>
                  <a:srgbClr val="C00000"/>
                </a:solidFill>
                <a:latin typeface="Times New Roman" panose="02020603050405020304" pitchFamily="18" charset="0"/>
                <a:cs typeface="Times New Roman" panose="02020603050405020304" pitchFamily="18" charset="0"/>
              </a:rPr>
              <a:t>Spark</a:t>
            </a:r>
          </a:p>
          <a:p>
            <a:pPr marL="355600" indent="38100" algn="just"/>
            <a:r>
              <a:rPr lang="en-US" dirty="0" smtClean="0">
                <a:latin typeface="Times New Roman" panose="02020603050405020304" pitchFamily="18" charset="0"/>
                <a:cs typeface="Times New Roman" panose="02020603050405020304" pitchFamily="18" charset="0"/>
              </a:rPr>
              <a:t>Apache </a:t>
            </a:r>
            <a:r>
              <a:rPr lang="en-IN" dirty="0" smtClean="0">
                <a:latin typeface="Times New Roman" panose="02020603050405020304" pitchFamily="18" charset="0"/>
                <a:cs typeface="Times New Roman" panose="02020603050405020304" pitchFamily="18" charset="0"/>
              </a:rPr>
              <a:t>Spark</a:t>
            </a:r>
            <a:r>
              <a:rPr lang="en-IN" b="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is an open source framework for data analytics, machine learning algorithms, and fast cluster computing. This is written in Scala, Java, Python, and R.</a:t>
            </a:r>
          </a:p>
          <a:p>
            <a:pPr marL="0" indent="0" algn="just">
              <a:buNone/>
            </a:pPr>
            <a:r>
              <a:rPr lang="en-IN" b="1" dirty="0" err="1" smtClean="0">
                <a:solidFill>
                  <a:srgbClr val="C00000"/>
                </a:solidFill>
                <a:latin typeface="Times New Roman" panose="02020603050405020304" pitchFamily="18" charset="0"/>
                <a:cs typeface="Times New Roman" panose="02020603050405020304" pitchFamily="18" charset="0"/>
              </a:rPr>
              <a:t>OpenText</a:t>
            </a:r>
            <a:endParaRPr lang="en-IN" b="1" dirty="0" smtClean="0">
              <a:solidFill>
                <a:srgbClr val="C00000"/>
              </a:solidFill>
              <a:latin typeface="Times New Roman" panose="02020603050405020304" pitchFamily="18" charset="0"/>
              <a:cs typeface="Times New Roman" panose="02020603050405020304" pitchFamily="18" charset="0"/>
            </a:endParaRPr>
          </a:p>
          <a:p>
            <a:pPr marL="266700" indent="-50800" algn="just"/>
            <a:r>
              <a:rPr lang="en-US" dirty="0" err="1" smtClean="0">
                <a:latin typeface="Times New Roman" panose="02020603050405020304" pitchFamily="18" charset="0"/>
                <a:cs typeface="Times New Roman" panose="02020603050405020304" pitchFamily="18" charset="0"/>
              </a:rPr>
              <a:t>OpenText</a:t>
            </a:r>
            <a:r>
              <a:rPr lang="en-US" dirty="0" smtClean="0">
                <a:latin typeface="Times New Roman" panose="02020603050405020304" pitchFamily="18" charset="0"/>
                <a:cs typeface="Times New Roman" panose="02020603050405020304" pitchFamily="18" charset="0"/>
              </a:rPr>
              <a:t> Big data analytics is a high performing comprehensive solution designed for business users and analysts which allows them to access, blend, explore and analyze data easily and quickly.</a:t>
            </a:r>
          </a:p>
          <a:p>
            <a:pPr marL="0" indent="0" algn="just">
              <a:buNone/>
            </a:pPr>
            <a:r>
              <a:rPr lang="en-IN" b="1" dirty="0" smtClean="0">
                <a:solidFill>
                  <a:srgbClr val="C00000"/>
                </a:solidFill>
                <a:latin typeface="Times New Roman" panose="02020603050405020304" pitchFamily="18" charset="0"/>
                <a:cs typeface="Times New Roman" panose="02020603050405020304" pitchFamily="18" charset="0"/>
              </a:rPr>
              <a:t>Oracle Data Mining</a:t>
            </a:r>
          </a:p>
          <a:p>
            <a:pPr marL="266700" indent="38100" algn="just"/>
            <a:r>
              <a:rPr lang="en-US" dirty="0" smtClean="0">
                <a:latin typeface="Times New Roman" panose="02020603050405020304" pitchFamily="18" charset="0"/>
                <a:cs typeface="Times New Roman" panose="02020603050405020304" pitchFamily="18" charset="0"/>
              </a:rPr>
              <a:t>ODM is a proprietary tool for data mining and specialized analytics that allows you to create, manage, deploy and leverage Oracle data and investment</a:t>
            </a:r>
            <a:endParaRPr lang="en-IN" dirty="0" smtClean="0">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85417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0700" y="238125"/>
            <a:ext cx="11214100" cy="5553076"/>
          </a:xfrm>
        </p:spPr>
        <p:txBody>
          <a:bodyPr>
            <a:normAutofit fontScale="92500"/>
          </a:bodyPr>
          <a:lstStyle/>
          <a:p>
            <a:pPr marL="0" indent="0" algn="just">
              <a:lnSpc>
                <a:spcPct val="160000"/>
              </a:lnSpc>
              <a:buNone/>
            </a:pPr>
            <a:r>
              <a:rPr lang="en-IN" b="1" dirty="0" smtClean="0">
                <a:solidFill>
                  <a:srgbClr val="C00000"/>
                </a:solidFill>
                <a:latin typeface="Times New Roman" panose="02020603050405020304" pitchFamily="18" charset="0"/>
                <a:cs typeface="Times New Roman" panose="02020603050405020304" pitchFamily="18" charset="0"/>
              </a:rPr>
              <a:t>Teradata</a:t>
            </a:r>
          </a:p>
          <a:p>
            <a:pPr algn="just">
              <a:lnSpc>
                <a:spcPct val="160000"/>
              </a:lnSpc>
            </a:pPr>
            <a:r>
              <a:rPr lang="en-US" dirty="0" smtClean="0">
                <a:latin typeface="Times New Roman" panose="02020603050405020304" pitchFamily="18" charset="0"/>
                <a:cs typeface="Times New Roman" panose="02020603050405020304" pitchFamily="18" charset="0"/>
              </a:rPr>
              <a:t>Teradata company provides data warehousing products and services. Teradata analytics platform integrates analytic functions and engines, preferred analytic tools, AI technologies and languages, and multiple data types in a single workflow.</a:t>
            </a:r>
          </a:p>
          <a:p>
            <a:pPr marL="0" indent="0" algn="just">
              <a:lnSpc>
                <a:spcPct val="160000"/>
              </a:lnSpc>
              <a:buNone/>
            </a:pPr>
            <a:r>
              <a:rPr lang="en-IN" b="1" dirty="0" err="1" smtClean="0">
                <a:solidFill>
                  <a:srgbClr val="C00000"/>
                </a:solidFill>
                <a:latin typeface="Times New Roman" panose="02020603050405020304" pitchFamily="18" charset="0"/>
                <a:cs typeface="Times New Roman" panose="02020603050405020304" pitchFamily="18" charset="0"/>
              </a:rPr>
              <a:t>BigML</a:t>
            </a:r>
            <a:endParaRPr lang="en-IN" b="1" dirty="0" smtClean="0">
              <a:solidFill>
                <a:srgbClr val="C00000"/>
              </a:solidFill>
              <a:latin typeface="Times New Roman" panose="02020603050405020304" pitchFamily="18" charset="0"/>
              <a:cs typeface="Times New Roman" panose="02020603050405020304" pitchFamily="18" charset="0"/>
            </a:endParaRPr>
          </a:p>
          <a:p>
            <a:pPr algn="just">
              <a:lnSpc>
                <a:spcPct val="160000"/>
              </a:lnSpc>
            </a:pPr>
            <a:r>
              <a:rPr lang="en-US" dirty="0" smtClean="0">
                <a:latin typeface="Times New Roman" panose="02020603050405020304" pitchFamily="18" charset="0"/>
                <a:cs typeface="Times New Roman" panose="02020603050405020304" pitchFamily="18" charset="0"/>
              </a:rPr>
              <a:t>Using </a:t>
            </a:r>
            <a:r>
              <a:rPr lang="en-US" dirty="0" err="1" smtClean="0">
                <a:latin typeface="Times New Roman" panose="02020603050405020304" pitchFamily="18" charset="0"/>
                <a:cs typeface="Times New Roman" panose="02020603050405020304" pitchFamily="18" charset="0"/>
              </a:rPr>
              <a:t>BigML</a:t>
            </a:r>
            <a:r>
              <a:rPr lang="en-US" dirty="0" smtClean="0">
                <a:latin typeface="Times New Roman" panose="02020603050405020304" pitchFamily="18" charset="0"/>
                <a:cs typeface="Times New Roman" panose="02020603050405020304" pitchFamily="18" charset="0"/>
              </a:rPr>
              <a:t>, you can build superfast, real-time predictive apps. It gives you a managed platform through which you create and share the dataset and models.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5376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2100" y="228600"/>
            <a:ext cx="11518900" cy="6464300"/>
          </a:xfrm>
        </p:spPr>
        <p:txBody>
          <a:bodyPr>
            <a:normAutofit fontScale="70000" lnSpcReduction="20000"/>
          </a:bodyPr>
          <a:lstStyle/>
          <a:p>
            <a:pPr marL="12700" algn="just">
              <a:lnSpc>
                <a:spcPct val="150000"/>
              </a:lnSpc>
              <a:spcBef>
                <a:spcPts val="100"/>
              </a:spcBef>
            </a:pPr>
            <a:r>
              <a:rPr lang="en-US" b="1" spc="-10" dirty="0">
                <a:solidFill>
                  <a:srgbClr val="C00000"/>
                </a:solidFill>
                <a:latin typeface="Times New Roman"/>
                <a:cs typeface="Times New Roman"/>
              </a:rPr>
              <a:t>YARN</a:t>
            </a:r>
          </a:p>
          <a:p>
            <a:pPr marL="0" indent="0" algn="just">
              <a:lnSpc>
                <a:spcPct val="150000"/>
              </a:lnSpc>
              <a:spcBef>
                <a:spcPts val="100"/>
              </a:spcBef>
              <a:buNone/>
            </a:pPr>
            <a:r>
              <a:rPr lang="en-US" b="1" spc="-10" dirty="0" smtClean="0">
                <a:solidFill>
                  <a:srgbClr val="C00000"/>
                </a:solidFill>
                <a:latin typeface="Times New Roman"/>
                <a:cs typeface="Times New Roman"/>
              </a:rPr>
              <a:t>	</a:t>
            </a:r>
            <a:r>
              <a:rPr lang="en-US" spc="-5" dirty="0" smtClean="0">
                <a:solidFill>
                  <a:srgbClr val="494949"/>
                </a:solidFill>
                <a:latin typeface="Times New Roman"/>
                <a:cs typeface="Times New Roman"/>
              </a:rPr>
              <a:t>Consider</a:t>
            </a:r>
            <a:r>
              <a:rPr lang="en-US" spc="190" dirty="0" smtClean="0">
                <a:solidFill>
                  <a:srgbClr val="494949"/>
                </a:solidFill>
                <a:latin typeface="Times New Roman"/>
                <a:cs typeface="Times New Roman"/>
              </a:rPr>
              <a:t> </a:t>
            </a:r>
            <a:r>
              <a:rPr lang="en-US" spc="-5" dirty="0" smtClean="0">
                <a:solidFill>
                  <a:srgbClr val="494949"/>
                </a:solidFill>
                <a:latin typeface="Times New Roman"/>
                <a:cs typeface="Times New Roman"/>
              </a:rPr>
              <a:t>YARN</a:t>
            </a:r>
            <a:r>
              <a:rPr lang="en-US" spc="190" dirty="0" smtClean="0">
                <a:solidFill>
                  <a:srgbClr val="494949"/>
                </a:solidFill>
                <a:latin typeface="Times New Roman"/>
                <a:cs typeface="Times New Roman"/>
              </a:rPr>
              <a:t> </a:t>
            </a:r>
            <a:r>
              <a:rPr lang="en-US" spc="-5" dirty="0" smtClean="0">
                <a:solidFill>
                  <a:srgbClr val="494949"/>
                </a:solidFill>
                <a:latin typeface="Times New Roman"/>
                <a:cs typeface="Times New Roman"/>
              </a:rPr>
              <a:t>as</a:t>
            </a:r>
            <a:r>
              <a:rPr lang="en-US" spc="195" dirty="0" smtClean="0">
                <a:solidFill>
                  <a:srgbClr val="494949"/>
                </a:solidFill>
                <a:latin typeface="Times New Roman"/>
                <a:cs typeface="Times New Roman"/>
              </a:rPr>
              <a:t> </a:t>
            </a:r>
            <a:r>
              <a:rPr lang="en-US" dirty="0" smtClean="0">
                <a:solidFill>
                  <a:srgbClr val="494949"/>
                </a:solidFill>
                <a:latin typeface="Times New Roman"/>
                <a:cs typeface="Times New Roman"/>
              </a:rPr>
              <a:t>the</a:t>
            </a:r>
            <a:r>
              <a:rPr lang="en-US" spc="195" dirty="0" smtClean="0">
                <a:solidFill>
                  <a:srgbClr val="494949"/>
                </a:solidFill>
                <a:latin typeface="Times New Roman"/>
                <a:cs typeface="Times New Roman"/>
              </a:rPr>
              <a:t> </a:t>
            </a:r>
            <a:r>
              <a:rPr lang="en-US" spc="-5" dirty="0" smtClean="0">
                <a:solidFill>
                  <a:srgbClr val="494949"/>
                </a:solidFill>
                <a:latin typeface="Times New Roman"/>
                <a:cs typeface="Times New Roman"/>
              </a:rPr>
              <a:t>brain</a:t>
            </a:r>
            <a:r>
              <a:rPr lang="en-US" spc="195" dirty="0" smtClean="0">
                <a:solidFill>
                  <a:srgbClr val="494949"/>
                </a:solidFill>
                <a:latin typeface="Times New Roman"/>
                <a:cs typeface="Times New Roman"/>
              </a:rPr>
              <a:t> </a:t>
            </a:r>
            <a:r>
              <a:rPr lang="en-US" dirty="0" smtClean="0">
                <a:solidFill>
                  <a:srgbClr val="494949"/>
                </a:solidFill>
                <a:latin typeface="Times New Roman"/>
                <a:cs typeface="Times New Roman"/>
              </a:rPr>
              <a:t>of</a:t>
            </a:r>
            <a:r>
              <a:rPr lang="en-US" spc="200" dirty="0" smtClean="0">
                <a:solidFill>
                  <a:srgbClr val="494949"/>
                </a:solidFill>
                <a:latin typeface="Times New Roman"/>
                <a:cs typeface="Times New Roman"/>
              </a:rPr>
              <a:t> </a:t>
            </a:r>
            <a:r>
              <a:rPr lang="en-US" spc="-5" dirty="0" smtClean="0">
                <a:solidFill>
                  <a:srgbClr val="494949"/>
                </a:solidFill>
                <a:latin typeface="Times New Roman"/>
                <a:cs typeface="Times New Roman"/>
              </a:rPr>
              <a:t>your</a:t>
            </a:r>
            <a:r>
              <a:rPr lang="en-US" spc="190" dirty="0" smtClean="0">
                <a:solidFill>
                  <a:srgbClr val="494949"/>
                </a:solidFill>
                <a:latin typeface="Times New Roman"/>
                <a:cs typeface="Times New Roman"/>
              </a:rPr>
              <a:t> </a:t>
            </a:r>
            <a:r>
              <a:rPr lang="en-US" spc="-5" dirty="0" smtClean="0">
                <a:solidFill>
                  <a:srgbClr val="494949"/>
                </a:solidFill>
                <a:latin typeface="Times New Roman"/>
                <a:cs typeface="Times New Roman"/>
              </a:rPr>
              <a:t>Hadoop</a:t>
            </a:r>
            <a:r>
              <a:rPr lang="en-US" spc="200" dirty="0" smtClean="0">
                <a:solidFill>
                  <a:srgbClr val="494949"/>
                </a:solidFill>
                <a:latin typeface="Times New Roman"/>
                <a:cs typeface="Times New Roman"/>
              </a:rPr>
              <a:t> </a:t>
            </a:r>
            <a:r>
              <a:rPr lang="en-US" spc="-5" dirty="0" smtClean="0">
                <a:solidFill>
                  <a:srgbClr val="494949"/>
                </a:solidFill>
                <a:latin typeface="Times New Roman"/>
                <a:cs typeface="Times New Roman"/>
              </a:rPr>
              <a:t>Ecosystem.</a:t>
            </a:r>
            <a:r>
              <a:rPr lang="en-US" spc="204" dirty="0" smtClean="0">
                <a:solidFill>
                  <a:srgbClr val="494949"/>
                </a:solidFill>
                <a:latin typeface="Times New Roman"/>
                <a:cs typeface="Times New Roman"/>
              </a:rPr>
              <a:t> </a:t>
            </a:r>
            <a:r>
              <a:rPr lang="en-US" spc="-10" dirty="0" smtClean="0">
                <a:solidFill>
                  <a:srgbClr val="494949"/>
                </a:solidFill>
                <a:latin typeface="Times New Roman"/>
                <a:cs typeface="Times New Roman"/>
              </a:rPr>
              <a:t>It</a:t>
            </a:r>
            <a:r>
              <a:rPr lang="en-US" spc="195" dirty="0" smtClean="0">
                <a:solidFill>
                  <a:srgbClr val="494949"/>
                </a:solidFill>
                <a:latin typeface="Times New Roman"/>
                <a:cs typeface="Times New Roman"/>
              </a:rPr>
              <a:t> </a:t>
            </a:r>
            <a:r>
              <a:rPr lang="en-US" spc="-5" dirty="0" smtClean="0">
                <a:solidFill>
                  <a:srgbClr val="494949"/>
                </a:solidFill>
                <a:latin typeface="Times New Roman"/>
                <a:cs typeface="Times New Roman"/>
              </a:rPr>
              <a:t>performs</a:t>
            </a:r>
            <a:r>
              <a:rPr lang="en-US" spc="195" dirty="0" smtClean="0">
                <a:solidFill>
                  <a:srgbClr val="494949"/>
                </a:solidFill>
                <a:latin typeface="Times New Roman"/>
                <a:cs typeface="Times New Roman"/>
              </a:rPr>
              <a:t> </a:t>
            </a:r>
            <a:r>
              <a:rPr lang="en-US" dirty="0" smtClean="0">
                <a:solidFill>
                  <a:srgbClr val="494949"/>
                </a:solidFill>
                <a:latin typeface="Times New Roman"/>
                <a:cs typeface="Times New Roman"/>
              </a:rPr>
              <a:t>all</a:t>
            </a:r>
            <a:r>
              <a:rPr lang="en-US" spc="215" dirty="0" smtClean="0">
                <a:solidFill>
                  <a:srgbClr val="494949"/>
                </a:solidFill>
                <a:latin typeface="Times New Roman"/>
                <a:cs typeface="Times New Roman"/>
              </a:rPr>
              <a:t> </a:t>
            </a:r>
            <a:r>
              <a:rPr lang="en-US" spc="-10" dirty="0" smtClean="0">
                <a:solidFill>
                  <a:srgbClr val="494949"/>
                </a:solidFill>
                <a:latin typeface="Times New Roman"/>
                <a:cs typeface="Times New Roman"/>
              </a:rPr>
              <a:t>your</a:t>
            </a:r>
            <a:r>
              <a:rPr lang="en-US" spc="190" dirty="0" smtClean="0">
                <a:solidFill>
                  <a:srgbClr val="494949"/>
                </a:solidFill>
                <a:latin typeface="Times New Roman"/>
                <a:cs typeface="Times New Roman"/>
              </a:rPr>
              <a:t> </a:t>
            </a:r>
            <a:r>
              <a:rPr lang="en-US" dirty="0" smtClean="0">
                <a:solidFill>
                  <a:srgbClr val="494949"/>
                </a:solidFill>
                <a:latin typeface="Times New Roman"/>
                <a:cs typeface="Times New Roman"/>
              </a:rPr>
              <a:t>processing </a:t>
            </a:r>
            <a:r>
              <a:rPr lang="en-US" spc="-285" dirty="0" smtClean="0">
                <a:solidFill>
                  <a:srgbClr val="494949"/>
                </a:solidFill>
                <a:latin typeface="Times New Roman"/>
                <a:cs typeface="Times New Roman"/>
              </a:rPr>
              <a:t> </a:t>
            </a:r>
            <a:r>
              <a:rPr lang="en-US" spc="-5" dirty="0" smtClean="0">
                <a:solidFill>
                  <a:srgbClr val="494949"/>
                </a:solidFill>
                <a:latin typeface="Times New Roman"/>
                <a:cs typeface="Times New Roman"/>
              </a:rPr>
              <a:t>activities</a:t>
            </a:r>
            <a:r>
              <a:rPr lang="en-US" dirty="0" smtClean="0">
                <a:solidFill>
                  <a:srgbClr val="494949"/>
                </a:solidFill>
                <a:latin typeface="Times New Roman"/>
                <a:cs typeface="Times New Roman"/>
              </a:rPr>
              <a:t> by</a:t>
            </a:r>
            <a:r>
              <a:rPr lang="en-US" spc="-25" dirty="0" smtClean="0">
                <a:solidFill>
                  <a:srgbClr val="494949"/>
                </a:solidFill>
                <a:latin typeface="Times New Roman"/>
                <a:cs typeface="Times New Roman"/>
              </a:rPr>
              <a:t> </a:t>
            </a:r>
            <a:r>
              <a:rPr lang="en-US" spc="-5" dirty="0" smtClean="0">
                <a:solidFill>
                  <a:srgbClr val="494949"/>
                </a:solidFill>
                <a:latin typeface="Times New Roman"/>
                <a:cs typeface="Times New Roman"/>
              </a:rPr>
              <a:t>allocating resources</a:t>
            </a:r>
            <a:r>
              <a:rPr lang="en-US" dirty="0" smtClean="0">
                <a:solidFill>
                  <a:srgbClr val="494949"/>
                </a:solidFill>
                <a:latin typeface="Times New Roman"/>
                <a:cs typeface="Times New Roman"/>
              </a:rPr>
              <a:t> and</a:t>
            </a:r>
            <a:r>
              <a:rPr lang="en-US" spc="-5" dirty="0" smtClean="0">
                <a:solidFill>
                  <a:srgbClr val="494949"/>
                </a:solidFill>
                <a:latin typeface="Times New Roman"/>
                <a:cs typeface="Times New Roman"/>
              </a:rPr>
              <a:t> </a:t>
            </a:r>
            <a:r>
              <a:rPr lang="en-US" dirty="0" smtClean="0">
                <a:solidFill>
                  <a:srgbClr val="494949"/>
                </a:solidFill>
                <a:latin typeface="Times New Roman"/>
                <a:cs typeface="Times New Roman"/>
              </a:rPr>
              <a:t>scheduling</a:t>
            </a:r>
            <a:r>
              <a:rPr lang="en-US" spc="-10" dirty="0" smtClean="0">
                <a:solidFill>
                  <a:srgbClr val="494949"/>
                </a:solidFill>
                <a:latin typeface="Times New Roman"/>
                <a:cs typeface="Times New Roman"/>
              </a:rPr>
              <a:t> </a:t>
            </a:r>
            <a:r>
              <a:rPr lang="en-US" spc="-5" dirty="0" smtClean="0">
                <a:solidFill>
                  <a:srgbClr val="494949"/>
                </a:solidFill>
                <a:latin typeface="Times New Roman"/>
                <a:cs typeface="Times New Roman"/>
              </a:rPr>
              <a:t>tasks.</a:t>
            </a:r>
            <a:endParaRPr lang="en-US" dirty="0" smtClean="0">
              <a:latin typeface="Times New Roman"/>
              <a:cs typeface="Times New Roman"/>
            </a:endParaRPr>
          </a:p>
          <a:p>
            <a:pPr marL="469265" algn="just">
              <a:lnSpc>
                <a:spcPct val="150000"/>
              </a:lnSpc>
              <a:spcBef>
                <a:spcPts val="5"/>
              </a:spcBef>
              <a:buSzPct val="83333"/>
              <a:buFont typeface="Symbol"/>
              <a:buChar char=""/>
              <a:tabLst>
                <a:tab pos="469900" algn="l"/>
              </a:tabLst>
            </a:pPr>
            <a:r>
              <a:rPr lang="en-US" spc="-10" dirty="0" smtClean="0">
                <a:solidFill>
                  <a:srgbClr val="494949"/>
                </a:solidFill>
                <a:latin typeface="Times New Roman"/>
                <a:cs typeface="Times New Roman"/>
              </a:rPr>
              <a:t>It</a:t>
            </a:r>
            <a:r>
              <a:rPr lang="en-US" spc="5" dirty="0" smtClean="0">
                <a:solidFill>
                  <a:srgbClr val="494949"/>
                </a:solidFill>
                <a:latin typeface="Times New Roman"/>
                <a:cs typeface="Times New Roman"/>
              </a:rPr>
              <a:t> </a:t>
            </a:r>
            <a:r>
              <a:rPr lang="en-US" spc="-5" dirty="0" smtClean="0">
                <a:solidFill>
                  <a:srgbClr val="494949"/>
                </a:solidFill>
                <a:latin typeface="Times New Roman"/>
                <a:cs typeface="Times New Roman"/>
              </a:rPr>
              <a:t>has</a:t>
            </a:r>
            <a:r>
              <a:rPr lang="en-US" spc="10" dirty="0" smtClean="0">
                <a:solidFill>
                  <a:srgbClr val="494949"/>
                </a:solidFill>
                <a:latin typeface="Times New Roman"/>
                <a:cs typeface="Times New Roman"/>
              </a:rPr>
              <a:t> </a:t>
            </a:r>
            <a:r>
              <a:rPr lang="en-US" spc="-5" dirty="0" smtClean="0">
                <a:solidFill>
                  <a:srgbClr val="494949"/>
                </a:solidFill>
                <a:latin typeface="Times New Roman"/>
                <a:cs typeface="Times New Roman"/>
              </a:rPr>
              <a:t>two</a:t>
            </a:r>
            <a:r>
              <a:rPr lang="en-US" spc="10" dirty="0" smtClean="0">
                <a:solidFill>
                  <a:srgbClr val="494949"/>
                </a:solidFill>
                <a:latin typeface="Times New Roman"/>
                <a:cs typeface="Times New Roman"/>
              </a:rPr>
              <a:t> </a:t>
            </a:r>
            <a:r>
              <a:rPr lang="en-US" dirty="0" smtClean="0">
                <a:solidFill>
                  <a:srgbClr val="494949"/>
                </a:solidFill>
                <a:latin typeface="Times New Roman"/>
                <a:cs typeface="Times New Roman"/>
              </a:rPr>
              <a:t>major</a:t>
            </a:r>
            <a:r>
              <a:rPr lang="en-US" spc="10" dirty="0" smtClean="0">
                <a:solidFill>
                  <a:srgbClr val="494949"/>
                </a:solidFill>
                <a:latin typeface="Times New Roman"/>
                <a:cs typeface="Times New Roman"/>
              </a:rPr>
              <a:t> </a:t>
            </a:r>
            <a:r>
              <a:rPr lang="en-US" spc="-5" dirty="0" smtClean="0">
                <a:solidFill>
                  <a:srgbClr val="494949"/>
                </a:solidFill>
                <a:latin typeface="Times New Roman"/>
                <a:cs typeface="Times New Roman"/>
              </a:rPr>
              <a:t>components,</a:t>
            </a:r>
            <a:r>
              <a:rPr lang="en-US" spc="10" dirty="0" smtClean="0">
                <a:solidFill>
                  <a:srgbClr val="494949"/>
                </a:solidFill>
                <a:latin typeface="Times New Roman"/>
                <a:cs typeface="Times New Roman"/>
              </a:rPr>
              <a:t> </a:t>
            </a:r>
            <a:r>
              <a:rPr lang="en-US" spc="-5" dirty="0" smtClean="0">
                <a:solidFill>
                  <a:srgbClr val="494949"/>
                </a:solidFill>
                <a:latin typeface="Times New Roman"/>
                <a:cs typeface="Times New Roman"/>
              </a:rPr>
              <a:t>i.e.</a:t>
            </a:r>
            <a:r>
              <a:rPr lang="en-US" spc="10" dirty="0" smtClean="0">
                <a:solidFill>
                  <a:srgbClr val="494949"/>
                </a:solidFill>
                <a:latin typeface="Times New Roman"/>
                <a:cs typeface="Times New Roman"/>
              </a:rPr>
              <a:t> </a:t>
            </a:r>
            <a:r>
              <a:rPr lang="en-US" b="1" spc="-5" dirty="0" smtClean="0">
                <a:solidFill>
                  <a:srgbClr val="494949"/>
                </a:solidFill>
                <a:latin typeface="Times New Roman"/>
                <a:cs typeface="Times New Roman"/>
              </a:rPr>
              <a:t>Resource</a:t>
            </a:r>
            <a:r>
              <a:rPr lang="en-US" b="1" spc="5" dirty="0" smtClean="0">
                <a:solidFill>
                  <a:srgbClr val="494949"/>
                </a:solidFill>
                <a:latin typeface="Times New Roman"/>
                <a:cs typeface="Times New Roman"/>
              </a:rPr>
              <a:t> </a:t>
            </a:r>
            <a:r>
              <a:rPr lang="en-US" b="1" dirty="0" smtClean="0">
                <a:solidFill>
                  <a:srgbClr val="494949"/>
                </a:solidFill>
                <a:latin typeface="Times New Roman"/>
                <a:cs typeface="Times New Roman"/>
              </a:rPr>
              <a:t>Manager</a:t>
            </a:r>
            <a:r>
              <a:rPr lang="en-US" b="1" spc="10" dirty="0" smtClean="0">
                <a:solidFill>
                  <a:srgbClr val="494949"/>
                </a:solidFill>
                <a:latin typeface="Times New Roman"/>
                <a:cs typeface="Times New Roman"/>
              </a:rPr>
              <a:t> </a:t>
            </a:r>
            <a:r>
              <a:rPr lang="en-US" b="1" spc="-5" dirty="0" smtClean="0">
                <a:solidFill>
                  <a:srgbClr val="494949"/>
                </a:solidFill>
                <a:latin typeface="Times New Roman"/>
                <a:cs typeface="Times New Roman"/>
              </a:rPr>
              <a:t>and</a:t>
            </a:r>
            <a:r>
              <a:rPr lang="en-US" b="1" spc="15" dirty="0" smtClean="0">
                <a:solidFill>
                  <a:srgbClr val="494949"/>
                </a:solidFill>
                <a:latin typeface="Times New Roman"/>
                <a:cs typeface="Times New Roman"/>
              </a:rPr>
              <a:t> </a:t>
            </a:r>
            <a:r>
              <a:rPr lang="en-US" b="1" spc="-5" dirty="0" smtClean="0">
                <a:solidFill>
                  <a:srgbClr val="494949"/>
                </a:solidFill>
                <a:latin typeface="Times New Roman"/>
                <a:cs typeface="Times New Roman"/>
              </a:rPr>
              <a:t>Node</a:t>
            </a:r>
            <a:r>
              <a:rPr lang="en-US" b="1" spc="10" dirty="0" smtClean="0">
                <a:solidFill>
                  <a:srgbClr val="494949"/>
                </a:solidFill>
                <a:latin typeface="Times New Roman"/>
                <a:cs typeface="Times New Roman"/>
              </a:rPr>
              <a:t> </a:t>
            </a:r>
            <a:r>
              <a:rPr lang="en-US" b="1" spc="-5" dirty="0" smtClean="0">
                <a:solidFill>
                  <a:srgbClr val="494949"/>
                </a:solidFill>
                <a:latin typeface="Times New Roman"/>
                <a:cs typeface="Times New Roman"/>
              </a:rPr>
              <a:t>Manager</a:t>
            </a:r>
            <a:r>
              <a:rPr lang="en-US" spc="-5" dirty="0" smtClean="0">
                <a:solidFill>
                  <a:srgbClr val="494949"/>
                </a:solidFill>
                <a:latin typeface="Times New Roman"/>
                <a:cs typeface="Times New Roman"/>
              </a:rPr>
              <a:t>.</a:t>
            </a:r>
            <a:endParaRPr lang="en-US" dirty="0" smtClean="0">
              <a:latin typeface="Times New Roman"/>
              <a:cs typeface="Times New Roman"/>
            </a:endParaRPr>
          </a:p>
          <a:p>
            <a:pPr marL="926465" lvl="1" indent="-229235" algn="just">
              <a:lnSpc>
                <a:spcPct val="150000"/>
              </a:lnSpc>
              <a:buFont typeface="Times New Roman"/>
              <a:buAutoNum type="arabicPeriod"/>
              <a:tabLst>
                <a:tab pos="927100" algn="l"/>
              </a:tabLst>
            </a:pPr>
            <a:r>
              <a:rPr lang="en-US" b="1" spc="-5" dirty="0" smtClean="0">
                <a:solidFill>
                  <a:srgbClr val="494949"/>
                </a:solidFill>
                <a:latin typeface="Times New Roman"/>
                <a:cs typeface="Times New Roman"/>
              </a:rPr>
              <a:t>Resource</a:t>
            </a:r>
            <a:r>
              <a:rPr lang="en-US" b="1" spc="5" dirty="0" smtClean="0">
                <a:solidFill>
                  <a:srgbClr val="494949"/>
                </a:solidFill>
                <a:latin typeface="Times New Roman"/>
                <a:cs typeface="Times New Roman"/>
              </a:rPr>
              <a:t> </a:t>
            </a:r>
            <a:r>
              <a:rPr lang="en-US" b="1" spc="-5" dirty="0" smtClean="0">
                <a:solidFill>
                  <a:srgbClr val="494949"/>
                </a:solidFill>
                <a:latin typeface="Times New Roman"/>
                <a:cs typeface="Times New Roman"/>
              </a:rPr>
              <a:t>Manager</a:t>
            </a:r>
            <a:r>
              <a:rPr lang="en-US" b="1" dirty="0" smtClean="0">
                <a:solidFill>
                  <a:srgbClr val="494949"/>
                </a:solidFill>
                <a:latin typeface="Times New Roman"/>
                <a:cs typeface="Times New Roman"/>
              </a:rPr>
              <a:t> </a:t>
            </a:r>
            <a:r>
              <a:rPr lang="en-US" spc="-5" dirty="0" smtClean="0">
                <a:solidFill>
                  <a:srgbClr val="494949"/>
                </a:solidFill>
                <a:latin typeface="Times New Roman"/>
                <a:cs typeface="Times New Roman"/>
              </a:rPr>
              <a:t>is</a:t>
            </a:r>
            <a:r>
              <a:rPr lang="en-US" dirty="0" smtClean="0">
                <a:solidFill>
                  <a:srgbClr val="494949"/>
                </a:solidFill>
                <a:latin typeface="Times New Roman"/>
                <a:cs typeface="Times New Roman"/>
              </a:rPr>
              <a:t> again a</a:t>
            </a:r>
            <a:r>
              <a:rPr lang="en-US" spc="5" dirty="0" smtClean="0">
                <a:solidFill>
                  <a:srgbClr val="494949"/>
                </a:solidFill>
                <a:latin typeface="Times New Roman"/>
                <a:cs typeface="Times New Roman"/>
              </a:rPr>
              <a:t> </a:t>
            </a:r>
            <a:r>
              <a:rPr lang="en-US" spc="-5" dirty="0" smtClean="0">
                <a:solidFill>
                  <a:srgbClr val="494949"/>
                </a:solidFill>
                <a:latin typeface="Times New Roman"/>
                <a:cs typeface="Times New Roman"/>
              </a:rPr>
              <a:t>main</a:t>
            </a:r>
            <a:r>
              <a:rPr lang="en-US" dirty="0" smtClean="0">
                <a:solidFill>
                  <a:srgbClr val="494949"/>
                </a:solidFill>
                <a:latin typeface="Times New Roman"/>
                <a:cs typeface="Times New Roman"/>
              </a:rPr>
              <a:t> node in the</a:t>
            </a:r>
            <a:r>
              <a:rPr lang="en-US" spc="5" dirty="0" smtClean="0">
                <a:solidFill>
                  <a:srgbClr val="494949"/>
                </a:solidFill>
                <a:latin typeface="Times New Roman"/>
                <a:cs typeface="Times New Roman"/>
              </a:rPr>
              <a:t> </a:t>
            </a:r>
            <a:r>
              <a:rPr lang="en-US" b="1" spc="-5" dirty="0" smtClean="0">
                <a:solidFill>
                  <a:srgbClr val="494949"/>
                </a:solidFill>
                <a:latin typeface="Times New Roman"/>
                <a:cs typeface="Times New Roman"/>
              </a:rPr>
              <a:t>processing</a:t>
            </a:r>
            <a:r>
              <a:rPr lang="en-US" b="1" spc="-15" dirty="0" smtClean="0">
                <a:solidFill>
                  <a:srgbClr val="494949"/>
                </a:solidFill>
                <a:latin typeface="Times New Roman"/>
                <a:cs typeface="Times New Roman"/>
              </a:rPr>
              <a:t> </a:t>
            </a:r>
            <a:r>
              <a:rPr lang="en-US" b="1" dirty="0" smtClean="0">
                <a:solidFill>
                  <a:srgbClr val="494949"/>
                </a:solidFill>
                <a:latin typeface="Times New Roman"/>
                <a:cs typeface="Times New Roman"/>
              </a:rPr>
              <a:t>department</a:t>
            </a:r>
            <a:r>
              <a:rPr lang="en-US" dirty="0" smtClean="0">
                <a:solidFill>
                  <a:srgbClr val="494949"/>
                </a:solidFill>
                <a:latin typeface="Times New Roman"/>
                <a:cs typeface="Times New Roman"/>
              </a:rPr>
              <a:t>. </a:t>
            </a:r>
            <a:r>
              <a:rPr lang="en-US" spc="-10" dirty="0" smtClean="0">
                <a:solidFill>
                  <a:srgbClr val="494949"/>
                </a:solidFill>
                <a:latin typeface="Times New Roman"/>
                <a:cs typeface="Times New Roman"/>
              </a:rPr>
              <a:t>It </a:t>
            </a:r>
            <a:r>
              <a:rPr lang="en-US" dirty="0" smtClean="0">
                <a:solidFill>
                  <a:srgbClr val="494949"/>
                </a:solidFill>
                <a:latin typeface="Times New Roman"/>
                <a:cs typeface="Times New Roman"/>
              </a:rPr>
              <a:t>receives the processing </a:t>
            </a:r>
            <a:r>
              <a:rPr lang="en-US" spc="-5" dirty="0" smtClean="0">
                <a:solidFill>
                  <a:srgbClr val="494949"/>
                </a:solidFill>
                <a:latin typeface="Times New Roman"/>
                <a:cs typeface="Times New Roman"/>
              </a:rPr>
              <a:t>requests, and </a:t>
            </a:r>
            <a:r>
              <a:rPr lang="en-US" dirty="0" smtClean="0">
                <a:solidFill>
                  <a:srgbClr val="494949"/>
                </a:solidFill>
                <a:latin typeface="Times New Roman"/>
                <a:cs typeface="Times New Roman"/>
              </a:rPr>
              <a:t>then passes the </a:t>
            </a:r>
            <a:r>
              <a:rPr lang="en-US" spc="-5" dirty="0" smtClean="0">
                <a:solidFill>
                  <a:srgbClr val="494949"/>
                </a:solidFill>
                <a:latin typeface="Times New Roman"/>
                <a:cs typeface="Times New Roman"/>
              </a:rPr>
              <a:t>parts </a:t>
            </a:r>
            <a:r>
              <a:rPr lang="en-US" dirty="0" smtClean="0">
                <a:solidFill>
                  <a:srgbClr val="494949"/>
                </a:solidFill>
                <a:latin typeface="Times New Roman"/>
                <a:cs typeface="Times New Roman"/>
              </a:rPr>
              <a:t>of </a:t>
            </a:r>
            <a:r>
              <a:rPr lang="en-US" spc="-5" dirty="0" smtClean="0">
                <a:solidFill>
                  <a:srgbClr val="494949"/>
                </a:solidFill>
                <a:latin typeface="Times New Roman"/>
                <a:cs typeface="Times New Roman"/>
              </a:rPr>
              <a:t>requests </a:t>
            </a:r>
            <a:r>
              <a:rPr lang="en-US" dirty="0" smtClean="0">
                <a:solidFill>
                  <a:srgbClr val="494949"/>
                </a:solidFill>
                <a:latin typeface="Times New Roman"/>
                <a:cs typeface="Times New Roman"/>
              </a:rPr>
              <a:t>to </a:t>
            </a:r>
            <a:r>
              <a:rPr lang="en-US" spc="5" dirty="0" smtClean="0">
                <a:solidFill>
                  <a:srgbClr val="494949"/>
                </a:solidFill>
                <a:latin typeface="Times New Roman"/>
                <a:cs typeface="Times New Roman"/>
              </a:rPr>
              <a:t> </a:t>
            </a:r>
            <a:r>
              <a:rPr lang="en-US" spc="-5" dirty="0" smtClean="0">
                <a:solidFill>
                  <a:srgbClr val="494949"/>
                </a:solidFill>
                <a:latin typeface="Times New Roman"/>
                <a:cs typeface="Times New Roman"/>
              </a:rPr>
              <a:t>corresponding </a:t>
            </a:r>
            <a:r>
              <a:rPr lang="en-US" dirty="0" smtClean="0">
                <a:solidFill>
                  <a:srgbClr val="494949"/>
                </a:solidFill>
                <a:latin typeface="Times New Roman"/>
                <a:cs typeface="Times New Roman"/>
              </a:rPr>
              <a:t>Node Managers </a:t>
            </a:r>
            <a:r>
              <a:rPr lang="en-US" spc="-5" dirty="0" smtClean="0">
                <a:solidFill>
                  <a:srgbClr val="494949"/>
                </a:solidFill>
                <a:latin typeface="Times New Roman"/>
                <a:cs typeface="Times New Roman"/>
              </a:rPr>
              <a:t>accordingly, </a:t>
            </a:r>
            <a:r>
              <a:rPr lang="en-US" dirty="0" smtClean="0">
                <a:solidFill>
                  <a:srgbClr val="494949"/>
                </a:solidFill>
                <a:latin typeface="Times New Roman"/>
                <a:cs typeface="Times New Roman"/>
              </a:rPr>
              <a:t>where the </a:t>
            </a:r>
            <a:r>
              <a:rPr lang="en-US" spc="-5" dirty="0" smtClean="0">
                <a:solidFill>
                  <a:srgbClr val="494949"/>
                </a:solidFill>
                <a:latin typeface="Times New Roman"/>
                <a:cs typeface="Times New Roman"/>
              </a:rPr>
              <a:t>actual </a:t>
            </a:r>
            <a:r>
              <a:rPr lang="en-US" dirty="0" smtClean="0">
                <a:solidFill>
                  <a:srgbClr val="494949"/>
                </a:solidFill>
                <a:latin typeface="Times New Roman"/>
                <a:cs typeface="Times New Roman"/>
              </a:rPr>
              <a:t>processing takes </a:t>
            </a:r>
            <a:r>
              <a:rPr lang="en-US" spc="5" dirty="0" smtClean="0">
                <a:solidFill>
                  <a:srgbClr val="494949"/>
                </a:solidFill>
                <a:latin typeface="Times New Roman"/>
                <a:cs typeface="Times New Roman"/>
              </a:rPr>
              <a:t> </a:t>
            </a:r>
            <a:r>
              <a:rPr lang="en-US" spc="-5" dirty="0" smtClean="0">
                <a:solidFill>
                  <a:srgbClr val="494949"/>
                </a:solidFill>
                <a:latin typeface="Times New Roman"/>
                <a:cs typeface="Times New Roman"/>
              </a:rPr>
              <a:t>place.</a:t>
            </a:r>
            <a:endParaRPr lang="en-US" dirty="0" smtClean="0">
              <a:latin typeface="Times New Roman"/>
              <a:cs typeface="Times New Roman"/>
            </a:endParaRPr>
          </a:p>
          <a:p>
            <a:pPr marL="926465" marR="5715" lvl="1" algn="just">
              <a:lnSpc>
                <a:spcPct val="150000"/>
              </a:lnSpc>
              <a:buFont typeface="Times New Roman"/>
              <a:buAutoNum type="arabicPeriod"/>
              <a:tabLst>
                <a:tab pos="927100" algn="l"/>
              </a:tabLst>
            </a:pPr>
            <a:r>
              <a:rPr lang="en-US" b="1" spc="-5" dirty="0" smtClean="0">
                <a:solidFill>
                  <a:srgbClr val="494949"/>
                </a:solidFill>
                <a:latin typeface="Times New Roman"/>
                <a:cs typeface="Times New Roman"/>
              </a:rPr>
              <a:t>Node</a:t>
            </a:r>
            <a:r>
              <a:rPr lang="en-US" b="1" dirty="0" smtClean="0">
                <a:solidFill>
                  <a:srgbClr val="494949"/>
                </a:solidFill>
                <a:latin typeface="Times New Roman"/>
                <a:cs typeface="Times New Roman"/>
              </a:rPr>
              <a:t> </a:t>
            </a:r>
            <a:r>
              <a:rPr lang="en-US" b="1" spc="-5" dirty="0" smtClean="0">
                <a:solidFill>
                  <a:srgbClr val="494949"/>
                </a:solidFill>
                <a:latin typeface="Times New Roman"/>
                <a:cs typeface="Times New Roman"/>
              </a:rPr>
              <a:t>Managers </a:t>
            </a:r>
            <a:r>
              <a:rPr lang="en-US" spc="-5" dirty="0" smtClean="0">
                <a:solidFill>
                  <a:srgbClr val="494949"/>
                </a:solidFill>
                <a:latin typeface="Times New Roman"/>
                <a:cs typeface="Times New Roman"/>
              </a:rPr>
              <a:t>are</a:t>
            </a:r>
            <a:r>
              <a:rPr lang="en-US" dirty="0" smtClean="0">
                <a:solidFill>
                  <a:srgbClr val="494949"/>
                </a:solidFill>
                <a:latin typeface="Times New Roman"/>
                <a:cs typeface="Times New Roman"/>
              </a:rPr>
              <a:t> </a:t>
            </a:r>
            <a:r>
              <a:rPr lang="en-US" spc="-5" dirty="0" smtClean="0">
                <a:solidFill>
                  <a:srgbClr val="494949"/>
                </a:solidFill>
                <a:latin typeface="Times New Roman"/>
                <a:cs typeface="Times New Roman"/>
              </a:rPr>
              <a:t>installed</a:t>
            </a:r>
            <a:r>
              <a:rPr lang="en-US" dirty="0" smtClean="0">
                <a:solidFill>
                  <a:srgbClr val="494949"/>
                </a:solidFill>
                <a:latin typeface="Times New Roman"/>
                <a:cs typeface="Times New Roman"/>
              </a:rPr>
              <a:t> on</a:t>
            </a:r>
            <a:r>
              <a:rPr lang="en-US" spc="5" dirty="0" smtClean="0">
                <a:solidFill>
                  <a:srgbClr val="494949"/>
                </a:solidFill>
                <a:latin typeface="Times New Roman"/>
                <a:cs typeface="Times New Roman"/>
              </a:rPr>
              <a:t> </a:t>
            </a:r>
            <a:r>
              <a:rPr lang="en-US" dirty="0" smtClean="0">
                <a:solidFill>
                  <a:srgbClr val="494949"/>
                </a:solidFill>
                <a:latin typeface="Times New Roman"/>
                <a:cs typeface="Times New Roman"/>
              </a:rPr>
              <a:t>every</a:t>
            </a:r>
            <a:r>
              <a:rPr lang="en-US" spc="5" dirty="0" smtClean="0">
                <a:solidFill>
                  <a:srgbClr val="494949"/>
                </a:solidFill>
                <a:latin typeface="Times New Roman"/>
                <a:cs typeface="Times New Roman"/>
              </a:rPr>
              <a:t> </a:t>
            </a:r>
            <a:r>
              <a:rPr lang="en-US" dirty="0" smtClean="0">
                <a:solidFill>
                  <a:srgbClr val="494949"/>
                </a:solidFill>
                <a:latin typeface="Times New Roman"/>
                <a:cs typeface="Times New Roman"/>
              </a:rPr>
              <a:t>Data</a:t>
            </a:r>
            <a:r>
              <a:rPr lang="en-US" spc="5" dirty="0" smtClean="0">
                <a:solidFill>
                  <a:srgbClr val="494949"/>
                </a:solidFill>
                <a:latin typeface="Times New Roman"/>
                <a:cs typeface="Times New Roman"/>
              </a:rPr>
              <a:t> </a:t>
            </a:r>
            <a:r>
              <a:rPr lang="en-US" spc="-5" dirty="0" smtClean="0">
                <a:solidFill>
                  <a:srgbClr val="494949"/>
                </a:solidFill>
                <a:latin typeface="Times New Roman"/>
                <a:cs typeface="Times New Roman"/>
              </a:rPr>
              <a:t>Node.</a:t>
            </a:r>
            <a:r>
              <a:rPr lang="en-US" dirty="0" smtClean="0">
                <a:solidFill>
                  <a:srgbClr val="494949"/>
                </a:solidFill>
                <a:latin typeface="Times New Roman"/>
                <a:cs typeface="Times New Roman"/>
              </a:rPr>
              <a:t> </a:t>
            </a:r>
            <a:r>
              <a:rPr lang="en-US" spc="-10" dirty="0" smtClean="0">
                <a:solidFill>
                  <a:srgbClr val="494949"/>
                </a:solidFill>
                <a:latin typeface="Times New Roman"/>
                <a:cs typeface="Times New Roman"/>
              </a:rPr>
              <a:t>It</a:t>
            </a:r>
            <a:r>
              <a:rPr lang="en-US" spc="-5" dirty="0" smtClean="0">
                <a:solidFill>
                  <a:srgbClr val="494949"/>
                </a:solidFill>
                <a:latin typeface="Times New Roman"/>
                <a:cs typeface="Times New Roman"/>
              </a:rPr>
              <a:t> is</a:t>
            </a:r>
            <a:r>
              <a:rPr lang="en-US" dirty="0" smtClean="0">
                <a:solidFill>
                  <a:srgbClr val="494949"/>
                </a:solidFill>
                <a:latin typeface="Times New Roman"/>
                <a:cs typeface="Times New Roman"/>
              </a:rPr>
              <a:t> </a:t>
            </a:r>
            <a:r>
              <a:rPr lang="en-US" spc="-5" dirty="0" smtClean="0">
                <a:solidFill>
                  <a:srgbClr val="494949"/>
                </a:solidFill>
                <a:latin typeface="Times New Roman"/>
                <a:cs typeface="Times New Roman"/>
              </a:rPr>
              <a:t>responsible</a:t>
            </a:r>
            <a:r>
              <a:rPr lang="en-US" dirty="0" smtClean="0">
                <a:solidFill>
                  <a:srgbClr val="494949"/>
                </a:solidFill>
                <a:latin typeface="Times New Roman"/>
                <a:cs typeface="Times New Roman"/>
              </a:rPr>
              <a:t> for </a:t>
            </a:r>
            <a:r>
              <a:rPr lang="en-US" spc="5" dirty="0" smtClean="0">
                <a:solidFill>
                  <a:srgbClr val="494949"/>
                </a:solidFill>
                <a:latin typeface="Times New Roman"/>
                <a:cs typeface="Times New Roman"/>
              </a:rPr>
              <a:t> </a:t>
            </a:r>
            <a:r>
              <a:rPr lang="en-US" b="1" spc="-5" dirty="0" smtClean="0">
                <a:solidFill>
                  <a:srgbClr val="494949"/>
                </a:solidFill>
                <a:latin typeface="Times New Roman"/>
                <a:cs typeface="Times New Roman"/>
              </a:rPr>
              <a:t>execution </a:t>
            </a:r>
            <a:r>
              <a:rPr lang="en-US" b="1" dirty="0" smtClean="0">
                <a:solidFill>
                  <a:srgbClr val="494949"/>
                </a:solidFill>
                <a:latin typeface="Times New Roman"/>
                <a:cs typeface="Times New Roman"/>
              </a:rPr>
              <a:t>of</a:t>
            </a:r>
            <a:r>
              <a:rPr lang="en-US" b="1" spc="-5" dirty="0" smtClean="0">
                <a:solidFill>
                  <a:srgbClr val="494949"/>
                </a:solidFill>
                <a:latin typeface="Times New Roman"/>
                <a:cs typeface="Times New Roman"/>
              </a:rPr>
              <a:t> </a:t>
            </a:r>
            <a:r>
              <a:rPr lang="en-US" b="1" dirty="0" smtClean="0">
                <a:solidFill>
                  <a:srgbClr val="494949"/>
                </a:solidFill>
                <a:latin typeface="Times New Roman"/>
                <a:cs typeface="Times New Roman"/>
              </a:rPr>
              <a:t>task </a:t>
            </a:r>
            <a:r>
              <a:rPr lang="en-US" dirty="0" smtClean="0">
                <a:solidFill>
                  <a:srgbClr val="494949"/>
                </a:solidFill>
                <a:latin typeface="Times New Roman"/>
                <a:cs typeface="Times New Roman"/>
              </a:rPr>
              <a:t>on </a:t>
            </a:r>
            <a:r>
              <a:rPr lang="en-US" spc="-5" dirty="0" smtClean="0">
                <a:solidFill>
                  <a:srgbClr val="494949"/>
                </a:solidFill>
                <a:latin typeface="Times New Roman"/>
                <a:cs typeface="Times New Roman"/>
              </a:rPr>
              <a:t>every</a:t>
            </a:r>
            <a:r>
              <a:rPr lang="en-US" spc="-15" dirty="0" smtClean="0">
                <a:solidFill>
                  <a:srgbClr val="494949"/>
                </a:solidFill>
                <a:latin typeface="Times New Roman"/>
                <a:cs typeface="Times New Roman"/>
              </a:rPr>
              <a:t> </a:t>
            </a:r>
            <a:r>
              <a:rPr lang="en-US" spc="-5" dirty="0" smtClean="0">
                <a:solidFill>
                  <a:srgbClr val="494949"/>
                </a:solidFill>
                <a:latin typeface="Times New Roman"/>
                <a:cs typeface="Times New Roman"/>
              </a:rPr>
              <a:t>single</a:t>
            </a:r>
            <a:r>
              <a:rPr lang="en-US" spc="5" dirty="0" smtClean="0">
                <a:solidFill>
                  <a:srgbClr val="494949"/>
                </a:solidFill>
                <a:latin typeface="Times New Roman"/>
                <a:cs typeface="Times New Roman"/>
              </a:rPr>
              <a:t> </a:t>
            </a:r>
            <a:r>
              <a:rPr lang="en-US" dirty="0" smtClean="0">
                <a:solidFill>
                  <a:srgbClr val="494949"/>
                </a:solidFill>
                <a:latin typeface="Times New Roman"/>
                <a:cs typeface="Times New Roman"/>
              </a:rPr>
              <a:t>Data </a:t>
            </a:r>
            <a:r>
              <a:rPr lang="en-US" spc="-5" dirty="0" smtClean="0">
                <a:solidFill>
                  <a:srgbClr val="494949"/>
                </a:solidFill>
                <a:latin typeface="Times New Roman"/>
                <a:cs typeface="Times New Roman"/>
              </a:rPr>
              <a:t>Node.</a:t>
            </a:r>
          </a:p>
          <a:p>
            <a:pPr marL="697865" marR="5715" lvl="1" algn="just">
              <a:lnSpc>
                <a:spcPct val="150000"/>
              </a:lnSpc>
              <a:tabLst>
                <a:tab pos="927100" algn="l"/>
              </a:tabLst>
            </a:pPr>
            <a:r>
              <a:rPr lang="en-US" b="1" spc="-5" dirty="0" smtClean="0">
                <a:solidFill>
                  <a:srgbClr val="494949"/>
                </a:solidFill>
                <a:latin typeface="Times New Roman"/>
                <a:cs typeface="Times New Roman"/>
              </a:rPr>
              <a:t>Resource Manager</a:t>
            </a:r>
            <a:r>
              <a:rPr lang="en-US" b="1" spc="10" dirty="0" smtClean="0">
                <a:solidFill>
                  <a:srgbClr val="494949"/>
                </a:solidFill>
                <a:latin typeface="Times New Roman"/>
                <a:cs typeface="Times New Roman"/>
              </a:rPr>
              <a:t> </a:t>
            </a:r>
            <a:r>
              <a:rPr lang="en-US" b="1" spc="-5" dirty="0" smtClean="0">
                <a:solidFill>
                  <a:srgbClr val="494949"/>
                </a:solidFill>
                <a:latin typeface="Times New Roman"/>
                <a:cs typeface="Times New Roman"/>
              </a:rPr>
              <a:t>has</a:t>
            </a:r>
            <a:r>
              <a:rPr lang="en-US" b="1" spc="5" dirty="0" smtClean="0">
                <a:solidFill>
                  <a:srgbClr val="494949"/>
                </a:solidFill>
                <a:latin typeface="Times New Roman"/>
                <a:cs typeface="Times New Roman"/>
              </a:rPr>
              <a:t> </a:t>
            </a:r>
            <a:r>
              <a:rPr lang="en-US" b="1" dirty="0" smtClean="0">
                <a:solidFill>
                  <a:srgbClr val="494949"/>
                </a:solidFill>
                <a:latin typeface="Times New Roman"/>
                <a:cs typeface="Times New Roman"/>
              </a:rPr>
              <a:t>two</a:t>
            </a:r>
            <a:r>
              <a:rPr lang="en-US" b="1" spc="10" dirty="0" smtClean="0">
                <a:solidFill>
                  <a:srgbClr val="494949"/>
                </a:solidFill>
                <a:latin typeface="Times New Roman"/>
                <a:cs typeface="Times New Roman"/>
              </a:rPr>
              <a:t> </a:t>
            </a:r>
            <a:r>
              <a:rPr lang="en-US" b="1" dirty="0" smtClean="0">
                <a:solidFill>
                  <a:srgbClr val="494949"/>
                </a:solidFill>
                <a:latin typeface="Times New Roman"/>
                <a:cs typeface="Times New Roman"/>
              </a:rPr>
              <a:t>components:</a:t>
            </a:r>
            <a:r>
              <a:rPr lang="en-US" b="1" spc="5" dirty="0" smtClean="0">
                <a:solidFill>
                  <a:srgbClr val="494949"/>
                </a:solidFill>
                <a:latin typeface="Times New Roman"/>
                <a:cs typeface="Times New Roman"/>
              </a:rPr>
              <a:t> </a:t>
            </a:r>
            <a:r>
              <a:rPr lang="en-US" b="1" spc="-5" dirty="0" smtClean="0">
                <a:solidFill>
                  <a:srgbClr val="494949"/>
                </a:solidFill>
                <a:latin typeface="Times New Roman"/>
                <a:cs typeface="Times New Roman"/>
              </a:rPr>
              <a:t>Schedulers</a:t>
            </a:r>
            <a:r>
              <a:rPr lang="en-US" b="1" spc="10" dirty="0" smtClean="0">
                <a:solidFill>
                  <a:srgbClr val="494949"/>
                </a:solidFill>
                <a:latin typeface="Times New Roman"/>
                <a:cs typeface="Times New Roman"/>
              </a:rPr>
              <a:t> </a:t>
            </a:r>
            <a:r>
              <a:rPr lang="en-US" b="1" dirty="0" smtClean="0">
                <a:solidFill>
                  <a:srgbClr val="494949"/>
                </a:solidFill>
                <a:latin typeface="Times New Roman"/>
                <a:cs typeface="Times New Roman"/>
              </a:rPr>
              <a:t>and </a:t>
            </a:r>
            <a:r>
              <a:rPr lang="en-US" b="1" spc="-5" dirty="0" smtClean="0">
                <a:solidFill>
                  <a:srgbClr val="494949"/>
                </a:solidFill>
                <a:latin typeface="Times New Roman"/>
                <a:cs typeface="Times New Roman"/>
              </a:rPr>
              <a:t>application</a:t>
            </a:r>
            <a:r>
              <a:rPr lang="en-US" b="1" spc="5" dirty="0" smtClean="0">
                <a:solidFill>
                  <a:srgbClr val="494949"/>
                </a:solidFill>
                <a:latin typeface="Times New Roman"/>
                <a:cs typeface="Times New Roman"/>
              </a:rPr>
              <a:t> </a:t>
            </a:r>
            <a:r>
              <a:rPr lang="en-US" b="1" dirty="0" smtClean="0">
                <a:solidFill>
                  <a:srgbClr val="494949"/>
                </a:solidFill>
                <a:latin typeface="Times New Roman"/>
                <a:cs typeface="Times New Roman"/>
              </a:rPr>
              <a:t>manager</a:t>
            </a:r>
            <a:endParaRPr lang="en-US" b="1" dirty="0" smtClean="0">
              <a:latin typeface="Times New Roman"/>
              <a:cs typeface="Times New Roman"/>
            </a:endParaRPr>
          </a:p>
          <a:p>
            <a:pPr marL="12700" indent="0" algn="just">
              <a:lnSpc>
                <a:spcPct val="150000"/>
              </a:lnSpc>
              <a:spcBef>
                <a:spcPts val="5"/>
              </a:spcBef>
              <a:buNone/>
            </a:pPr>
            <a:r>
              <a:rPr lang="en-US" b="1" spc="-5" dirty="0" smtClean="0">
                <a:solidFill>
                  <a:srgbClr val="494949"/>
                </a:solidFill>
                <a:latin typeface="Times New Roman"/>
                <a:cs typeface="Times New Roman"/>
              </a:rPr>
              <a:t>	1. Schedulers: </a:t>
            </a:r>
            <a:r>
              <a:rPr lang="en-US" spc="-5" dirty="0" smtClean="0">
                <a:solidFill>
                  <a:srgbClr val="494949"/>
                </a:solidFill>
                <a:latin typeface="Times New Roman"/>
                <a:cs typeface="Times New Roman"/>
              </a:rPr>
              <a:t>Based</a:t>
            </a:r>
            <a:r>
              <a:rPr lang="en-US" dirty="0" smtClean="0">
                <a:solidFill>
                  <a:srgbClr val="494949"/>
                </a:solidFill>
                <a:latin typeface="Times New Roman"/>
                <a:cs typeface="Times New Roman"/>
              </a:rPr>
              <a:t> on</a:t>
            </a:r>
            <a:r>
              <a:rPr lang="en-US" spc="5" dirty="0" smtClean="0">
                <a:solidFill>
                  <a:srgbClr val="494949"/>
                </a:solidFill>
                <a:latin typeface="Times New Roman"/>
                <a:cs typeface="Times New Roman"/>
              </a:rPr>
              <a:t> </a:t>
            </a:r>
            <a:r>
              <a:rPr lang="en-US" spc="-5" dirty="0" smtClean="0">
                <a:solidFill>
                  <a:srgbClr val="494949"/>
                </a:solidFill>
                <a:latin typeface="Times New Roman"/>
                <a:cs typeface="Times New Roman"/>
              </a:rPr>
              <a:t>your</a:t>
            </a:r>
            <a:r>
              <a:rPr lang="en-US" dirty="0" smtClean="0">
                <a:solidFill>
                  <a:srgbClr val="494949"/>
                </a:solidFill>
                <a:latin typeface="Times New Roman"/>
                <a:cs typeface="Times New Roman"/>
              </a:rPr>
              <a:t> </a:t>
            </a:r>
            <a:r>
              <a:rPr lang="en-US" spc="-5" dirty="0" smtClean="0">
                <a:solidFill>
                  <a:srgbClr val="494949"/>
                </a:solidFill>
                <a:latin typeface="Times New Roman"/>
                <a:cs typeface="Times New Roman"/>
              </a:rPr>
              <a:t>application</a:t>
            </a:r>
            <a:r>
              <a:rPr lang="en-US" dirty="0" smtClean="0">
                <a:solidFill>
                  <a:srgbClr val="494949"/>
                </a:solidFill>
                <a:latin typeface="Times New Roman"/>
                <a:cs typeface="Times New Roman"/>
              </a:rPr>
              <a:t> </a:t>
            </a:r>
            <a:r>
              <a:rPr lang="en-US" spc="-5" dirty="0" smtClean="0">
                <a:solidFill>
                  <a:srgbClr val="494949"/>
                </a:solidFill>
                <a:latin typeface="Times New Roman"/>
                <a:cs typeface="Times New Roman"/>
              </a:rPr>
              <a:t>resource</a:t>
            </a:r>
            <a:r>
              <a:rPr lang="en-US" dirty="0" smtClean="0">
                <a:solidFill>
                  <a:srgbClr val="494949"/>
                </a:solidFill>
                <a:latin typeface="Times New Roman"/>
                <a:cs typeface="Times New Roman"/>
              </a:rPr>
              <a:t> </a:t>
            </a:r>
            <a:r>
              <a:rPr lang="en-US" spc="-5" dirty="0" smtClean="0">
                <a:solidFill>
                  <a:srgbClr val="494949"/>
                </a:solidFill>
                <a:latin typeface="Times New Roman"/>
                <a:cs typeface="Times New Roman"/>
              </a:rPr>
              <a:t>requirements,</a:t>
            </a:r>
            <a:r>
              <a:rPr lang="en-US" dirty="0" smtClean="0">
                <a:solidFill>
                  <a:srgbClr val="494949"/>
                </a:solidFill>
                <a:latin typeface="Times New Roman"/>
                <a:cs typeface="Times New Roman"/>
              </a:rPr>
              <a:t> </a:t>
            </a:r>
            <a:r>
              <a:rPr lang="en-US" spc="-5" dirty="0" smtClean="0">
                <a:solidFill>
                  <a:srgbClr val="494949"/>
                </a:solidFill>
                <a:latin typeface="Times New Roman"/>
                <a:cs typeface="Times New Roman"/>
              </a:rPr>
              <a:t>Schedulers </a:t>
            </a:r>
            <a:r>
              <a:rPr lang="en-US" dirty="0" smtClean="0">
                <a:solidFill>
                  <a:srgbClr val="494949"/>
                </a:solidFill>
                <a:latin typeface="Times New Roman"/>
                <a:cs typeface="Times New Roman"/>
              </a:rPr>
              <a:t> </a:t>
            </a:r>
            <a:r>
              <a:rPr lang="en-US" spc="-5" dirty="0" smtClean="0">
                <a:solidFill>
                  <a:srgbClr val="494949"/>
                </a:solidFill>
                <a:latin typeface="Times New Roman"/>
                <a:cs typeface="Times New Roman"/>
              </a:rPr>
              <a:t>perform</a:t>
            </a:r>
            <a:r>
              <a:rPr lang="en-US" dirty="0" smtClean="0">
                <a:solidFill>
                  <a:srgbClr val="494949"/>
                </a:solidFill>
                <a:latin typeface="Times New Roman"/>
                <a:cs typeface="Times New Roman"/>
              </a:rPr>
              <a:t> </a:t>
            </a:r>
            <a:r>
              <a:rPr lang="en-US" b="1" dirty="0" smtClean="0">
                <a:solidFill>
                  <a:srgbClr val="494949"/>
                </a:solidFill>
                <a:latin typeface="Times New Roman"/>
                <a:cs typeface="Times New Roman"/>
              </a:rPr>
              <a:t>scheduling</a:t>
            </a:r>
            <a:r>
              <a:rPr lang="en-US" b="1" spc="-5" dirty="0" smtClean="0">
                <a:solidFill>
                  <a:srgbClr val="494949"/>
                </a:solidFill>
                <a:latin typeface="Times New Roman"/>
                <a:cs typeface="Times New Roman"/>
              </a:rPr>
              <a:t> 	algorithms</a:t>
            </a:r>
            <a:r>
              <a:rPr lang="en-US" b="1" dirty="0" smtClean="0">
                <a:solidFill>
                  <a:srgbClr val="494949"/>
                </a:solidFill>
                <a:latin typeface="Times New Roman"/>
                <a:cs typeface="Times New Roman"/>
              </a:rPr>
              <a:t> and </a:t>
            </a:r>
            <a:r>
              <a:rPr lang="en-US" b="1" spc="-5" dirty="0" smtClean="0">
                <a:solidFill>
                  <a:srgbClr val="494949"/>
                </a:solidFill>
                <a:latin typeface="Times New Roman"/>
                <a:cs typeface="Times New Roman"/>
              </a:rPr>
              <a:t>allocates</a:t>
            </a:r>
            <a:r>
              <a:rPr lang="en-US" b="1" dirty="0" smtClean="0">
                <a:solidFill>
                  <a:srgbClr val="494949"/>
                </a:solidFill>
                <a:latin typeface="Times New Roman"/>
                <a:cs typeface="Times New Roman"/>
              </a:rPr>
              <a:t> the</a:t>
            </a:r>
            <a:r>
              <a:rPr lang="en-US" b="1" spc="-5" dirty="0" smtClean="0">
                <a:solidFill>
                  <a:srgbClr val="494949"/>
                </a:solidFill>
                <a:latin typeface="Times New Roman"/>
                <a:cs typeface="Times New Roman"/>
              </a:rPr>
              <a:t> resources.</a:t>
            </a:r>
            <a:endParaRPr lang="en-US" b="1" dirty="0" smtClean="0">
              <a:latin typeface="Times New Roman"/>
              <a:cs typeface="Times New Roman"/>
            </a:endParaRPr>
          </a:p>
          <a:p>
            <a:pPr marL="697865" marR="5080" indent="0" algn="just">
              <a:lnSpc>
                <a:spcPct val="150000"/>
              </a:lnSpc>
              <a:buNone/>
              <a:tabLst>
                <a:tab pos="927100" algn="l"/>
              </a:tabLst>
            </a:pPr>
            <a:r>
              <a:rPr lang="en-US" b="1" spc="-5" dirty="0" smtClean="0">
                <a:solidFill>
                  <a:srgbClr val="494949"/>
                </a:solidFill>
                <a:latin typeface="Times New Roman"/>
                <a:cs typeface="Times New Roman"/>
              </a:rPr>
              <a:t>2. Applications</a:t>
            </a:r>
            <a:r>
              <a:rPr lang="en-US" b="1" dirty="0" smtClean="0">
                <a:solidFill>
                  <a:srgbClr val="494949"/>
                </a:solidFill>
                <a:latin typeface="Times New Roman"/>
                <a:cs typeface="Times New Roman"/>
              </a:rPr>
              <a:t> </a:t>
            </a:r>
            <a:r>
              <a:rPr lang="en-US" b="1" spc="-5" dirty="0" smtClean="0">
                <a:solidFill>
                  <a:srgbClr val="494949"/>
                </a:solidFill>
                <a:latin typeface="Times New Roman"/>
                <a:cs typeface="Times New Roman"/>
              </a:rPr>
              <a:t>Manager: </a:t>
            </a:r>
            <a:r>
              <a:rPr lang="en-US" dirty="0" smtClean="0">
                <a:solidFill>
                  <a:srgbClr val="494949"/>
                </a:solidFill>
                <a:latin typeface="Times New Roman"/>
                <a:cs typeface="Times New Roman"/>
              </a:rPr>
              <a:t>While</a:t>
            </a:r>
            <a:r>
              <a:rPr lang="en-US" spc="5" dirty="0" smtClean="0">
                <a:solidFill>
                  <a:srgbClr val="494949"/>
                </a:solidFill>
                <a:latin typeface="Times New Roman"/>
                <a:cs typeface="Times New Roman"/>
              </a:rPr>
              <a:t> </a:t>
            </a:r>
            <a:r>
              <a:rPr lang="en-US" spc="-5" dirty="0" smtClean="0">
                <a:solidFill>
                  <a:srgbClr val="494949"/>
                </a:solidFill>
                <a:latin typeface="Times New Roman"/>
                <a:cs typeface="Times New Roman"/>
              </a:rPr>
              <a:t>Applications</a:t>
            </a:r>
            <a:r>
              <a:rPr lang="en-US" dirty="0" smtClean="0">
                <a:solidFill>
                  <a:srgbClr val="494949"/>
                </a:solidFill>
                <a:latin typeface="Times New Roman"/>
                <a:cs typeface="Times New Roman"/>
              </a:rPr>
              <a:t> </a:t>
            </a:r>
            <a:r>
              <a:rPr lang="en-US" spc="-5" dirty="0" smtClean="0">
                <a:solidFill>
                  <a:srgbClr val="494949"/>
                </a:solidFill>
                <a:latin typeface="Times New Roman"/>
                <a:cs typeface="Times New Roman"/>
              </a:rPr>
              <a:t>Manager</a:t>
            </a:r>
            <a:r>
              <a:rPr lang="en-US" dirty="0" smtClean="0">
                <a:solidFill>
                  <a:srgbClr val="494949"/>
                </a:solidFill>
                <a:latin typeface="Times New Roman"/>
                <a:cs typeface="Times New Roman"/>
              </a:rPr>
              <a:t> </a:t>
            </a:r>
            <a:r>
              <a:rPr lang="en-US" b="1" dirty="0" smtClean="0">
                <a:solidFill>
                  <a:srgbClr val="494949"/>
                </a:solidFill>
                <a:latin typeface="Times New Roman"/>
                <a:cs typeface="Times New Roman"/>
              </a:rPr>
              <a:t>accepts</a:t>
            </a:r>
            <a:r>
              <a:rPr lang="en-US" b="1" spc="5" dirty="0" smtClean="0">
                <a:solidFill>
                  <a:srgbClr val="494949"/>
                </a:solidFill>
                <a:latin typeface="Times New Roman"/>
                <a:cs typeface="Times New Roman"/>
              </a:rPr>
              <a:t> </a:t>
            </a:r>
            <a:r>
              <a:rPr lang="en-US" b="1" dirty="0" smtClean="0">
                <a:solidFill>
                  <a:srgbClr val="494949"/>
                </a:solidFill>
                <a:latin typeface="Times New Roman"/>
                <a:cs typeface="Times New Roman"/>
              </a:rPr>
              <a:t>the</a:t>
            </a:r>
            <a:r>
              <a:rPr lang="en-US" b="1" spc="5" dirty="0" smtClean="0">
                <a:solidFill>
                  <a:srgbClr val="494949"/>
                </a:solidFill>
                <a:latin typeface="Times New Roman"/>
                <a:cs typeface="Times New Roman"/>
              </a:rPr>
              <a:t> </a:t>
            </a:r>
            <a:r>
              <a:rPr lang="en-US" b="1" dirty="0" smtClean="0">
                <a:solidFill>
                  <a:srgbClr val="494949"/>
                </a:solidFill>
                <a:latin typeface="Times New Roman"/>
                <a:cs typeface="Times New Roman"/>
              </a:rPr>
              <a:t>job </a:t>
            </a:r>
            <a:r>
              <a:rPr lang="en-US" b="1" spc="5" dirty="0" smtClean="0">
                <a:solidFill>
                  <a:srgbClr val="494949"/>
                </a:solidFill>
                <a:latin typeface="Times New Roman"/>
                <a:cs typeface="Times New Roman"/>
              </a:rPr>
              <a:t> </a:t>
            </a:r>
            <a:r>
              <a:rPr lang="en-US" b="1" dirty="0" smtClean="0">
                <a:solidFill>
                  <a:srgbClr val="494949"/>
                </a:solidFill>
                <a:latin typeface="Times New Roman"/>
                <a:cs typeface="Times New Roman"/>
              </a:rPr>
              <a:t>submission</a:t>
            </a:r>
            <a:r>
              <a:rPr lang="en-US" dirty="0" smtClean="0">
                <a:solidFill>
                  <a:srgbClr val="494949"/>
                </a:solidFill>
                <a:latin typeface="Times New Roman"/>
                <a:cs typeface="Times New Roman"/>
              </a:rPr>
              <a:t>, </a:t>
            </a:r>
            <a:r>
              <a:rPr lang="en-US" spc="-5" dirty="0" smtClean="0">
                <a:solidFill>
                  <a:srgbClr val="494949"/>
                </a:solidFill>
                <a:latin typeface="Times New Roman"/>
                <a:cs typeface="Times New Roman"/>
              </a:rPr>
              <a:t>negotiates </a:t>
            </a:r>
            <a:r>
              <a:rPr lang="en-US" spc="5" dirty="0" smtClean="0">
                <a:solidFill>
                  <a:srgbClr val="494949"/>
                </a:solidFill>
                <a:latin typeface="Times New Roman"/>
                <a:cs typeface="Times New Roman"/>
              </a:rPr>
              <a:t>to </a:t>
            </a:r>
            <a:r>
              <a:rPr lang="en-US" spc="-5" dirty="0" smtClean="0">
                <a:solidFill>
                  <a:srgbClr val="494949"/>
                </a:solidFill>
                <a:latin typeface="Times New Roman"/>
                <a:cs typeface="Times New Roman"/>
              </a:rPr>
              <a:t>containers (i.e. </a:t>
            </a:r>
            <a:r>
              <a:rPr lang="en-US" dirty="0" smtClean="0">
                <a:solidFill>
                  <a:srgbClr val="494949"/>
                </a:solidFill>
                <a:latin typeface="Times New Roman"/>
                <a:cs typeface="Times New Roman"/>
              </a:rPr>
              <a:t>the Data node </a:t>
            </a:r>
            <a:r>
              <a:rPr lang="en-US" spc="-5" dirty="0" smtClean="0">
                <a:solidFill>
                  <a:srgbClr val="494949"/>
                </a:solidFill>
                <a:latin typeface="Times New Roman"/>
                <a:cs typeface="Times New Roman"/>
              </a:rPr>
              <a:t>environment </a:t>
            </a:r>
            <a:r>
              <a:rPr lang="en-US" dirty="0" smtClean="0">
                <a:solidFill>
                  <a:srgbClr val="494949"/>
                </a:solidFill>
                <a:latin typeface="Times New Roman"/>
                <a:cs typeface="Times New Roman"/>
              </a:rPr>
              <a:t>where </a:t>
            </a:r>
            <a:r>
              <a:rPr lang="en-US" spc="5" dirty="0" smtClean="0">
                <a:solidFill>
                  <a:srgbClr val="494949"/>
                </a:solidFill>
                <a:latin typeface="Times New Roman"/>
                <a:cs typeface="Times New Roman"/>
              </a:rPr>
              <a:t> </a:t>
            </a:r>
            <a:r>
              <a:rPr lang="en-US" spc="-5" dirty="0" smtClean="0">
                <a:solidFill>
                  <a:srgbClr val="494949"/>
                </a:solidFill>
                <a:latin typeface="Times New Roman"/>
                <a:cs typeface="Times New Roman"/>
              </a:rPr>
              <a:t>process</a:t>
            </a:r>
            <a:r>
              <a:rPr lang="en-US" dirty="0" smtClean="0">
                <a:solidFill>
                  <a:srgbClr val="494949"/>
                </a:solidFill>
                <a:latin typeface="Times New Roman"/>
                <a:cs typeface="Times New Roman"/>
              </a:rPr>
              <a:t> </a:t>
            </a:r>
            <a:r>
              <a:rPr lang="en-US" spc="-5" dirty="0" smtClean="0">
                <a:solidFill>
                  <a:srgbClr val="494949"/>
                </a:solidFill>
                <a:latin typeface="Times New Roman"/>
                <a:cs typeface="Times New Roman"/>
              </a:rPr>
              <a:t>executes)</a:t>
            </a:r>
            <a:r>
              <a:rPr lang="en-US" dirty="0" smtClean="0">
                <a:solidFill>
                  <a:srgbClr val="494949"/>
                </a:solidFill>
                <a:latin typeface="Times New Roman"/>
                <a:cs typeface="Times New Roman"/>
              </a:rPr>
              <a:t> for </a:t>
            </a:r>
            <a:r>
              <a:rPr lang="en-US" spc="-5" dirty="0" smtClean="0">
                <a:solidFill>
                  <a:srgbClr val="494949"/>
                </a:solidFill>
                <a:latin typeface="Times New Roman"/>
                <a:cs typeface="Times New Roman"/>
              </a:rPr>
              <a:t>executing </a:t>
            </a:r>
            <a:r>
              <a:rPr lang="en-US" dirty="0" smtClean="0">
                <a:solidFill>
                  <a:srgbClr val="494949"/>
                </a:solidFill>
                <a:latin typeface="Times New Roman"/>
                <a:cs typeface="Times New Roman"/>
              </a:rPr>
              <a:t>the</a:t>
            </a:r>
            <a:r>
              <a:rPr lang="en-US" spc="5" dirty="0" smtClean="0">
                <a:solidFill>
                  <a:srgbClr val="494949"/>
                </a:solidFill>
                <a:latin typeface="Times New Roman"/>
                <a:cs typeface="Times New Roman"/>
              </a:rPr>
              <a:t> </a:t>
            </a:r>
            <a:r>
              <a:rPr lang="en-US" spc="-5" dirty="0" smtClean="0">
                <a:solidFill>
                  <a:srgbClr val="494949"/>
                </a:solidFill>
                <a:latin typeface="Times New Roman"/>
                <a:cs typeface="Times New Roman"/>
              </a:rPr>
              <a:t>application</a:t>
            </a:r>
            <a:r>
              <a:rPr lang="en-US" dirty="0" smtClean="0">
                <a:solidFill>
                  <a:srgbClr val="494949"/>
                </a:solidFill>
                <a:latin typeface="Times New Roman"/>
                <a:cs typeface="Times New Roman"/>
              </a:rPr>
              <a:t> </a:t>
            </a:r>
            <a:r>
              <a:rPr lang="en-US" spc="-5" dirty="0" smtClean="0">
                <a:solidFill>
                  <a:srgbClr val="494949"/>
                </a:solidFill>
                <a:latin typeface="Times New Roman"/>
                <a:cs typeface="Times New Roman"/>
              </a:rPr>
              <a:t>specific</a:t>
            </a:r>
            <a:r>
              <a:rPr lang="en-US" spc="290" dirty="0" smtClean="0">
                <a:solidFill>
                  <a:srgbClr val="494949"/>
                </a:solidFill>
                <a:latin typeface="Times New Roman"/>
                <a:cs typeface="Times New Roman"/>
              </a:rPr>
              <a:t> </a:t>
            </a:r>
            <a:r>
              <a:rPr lang="en-US" spc="-5" dirty="0" smtClean="0">
                <a:solidFill>
                  <a:srgbClr val="494949"/>
                </a:solidFill>
                <a:latin typeface="Times New Roman"/>
                <a:cs typeface="Times New Roman"/>
              </a:rPr>
              <a:t>Application</a:t>
            </a:r>
            <a:r>
              <a:rPr lang="en-US" spc="290" dirty="0" smtClean="0">
                <a:solidFill>
                  <a:srgbClr val="494949"/>
                </a:solidFill>
                <a:latin typeface="Times New Roman"/>
                <a:cs typeface="Times New Roman"/>
              </a:rPr>
              <a:t> </a:t>
            </a:r>
            <a:r>
              <a:rPr lang="en-US" dirty="0" smtClean="0">
                <a:solidFill>
                  <a:srgbClr val="494949"/>
                </a:solidFill>
                <a:latin typeface="Times New Roman"/>
                <a:cs typeface="Times New Roman"/>
              </a:rPr>
              <a:t>Master </a:t>
            </a:r>
            <a:r>
              <a:rPr lang="en-US" spc="-285" dirty="0" smtClean="0">
                <a:solidFill>
                  <a:srgbClr val="494949"/>
                </a:solidFill>
                <a:latin typeface="Times New Roman"/>
                <a:cs typeface="Times New Roman"/>
              </a:rPr>
              <a:t> </a:t>
            </a:r>
            <a:r>
              <a:rPr lang="en-US" spc="-5" dirty="0" smtClean="0">
                <a:solidFill>
                  <a:srgbClr val="494949"/>
                </a:solidFill>
                <a:latin typeface="Times New Roman"/>
                <a:cs typeface="Times New Roman"/>
              </a:rPr>
              <a:t>and</a:t>
            </a:r>
            <a:r>
              <a:rPr lang="en-US" dirty="0" smtClean="0">
                <a:solidFill>
                  <a:srgbClr val="494949"/>
                </a:solidFill>
                <a:latin typeface="Times New Roman"/>
                <a:cs typeface="Times New Roman"/>
              </a:rPr>
              <a:t> monitoring</a:t>
            </a:r>
            <a:r>
              <a:rPr lang="en-US" spc="5" dirty="0" smtClean="0">
                <a:solidFill>
                  <a:srgbClr val="494949"/>
                </a:solidFill>
                <a:latin typeface="Times New Roman"/>
                <a:cs typeface="Times New Roman"/>
              </a:rPr>
              <a:t> </a:t>
            </a:r>
            <a:r>
              <a:rPr lang="en-US" dirty="0" smtClean="0">
                <a:solidFill>
                  <a:srgbClr val="494949"/>
                </a:solidFill>
                <a:latin typeface="Times New Roman"/>
                <a:cs typeface="Times New Roman"/>
              </a:rPr>
              <a:t>the</a:t>
            </a:r>
            <a:r>
              <a:rPr lang="en-US" spc="5" dirty="0" smtClean="0">
                <a:solidFill>
                  <a:srgbClr val="494949"/>
                </a:solidFill>
                <a:latin typeface="Times New Roman"/>
                <a:cs typeface="Times New Roman"/>
              </a:rPr>
              <a:t> </a:t>
            </a:r>
            <a:r>
              <a:rPr lang="en-US" spc="-5" dirty="0" smtClean="0">
                <a:solidFill>
                  <a:srgbClr val="494949"/>
                </a:solidFill>
                <a:latin typeface="Times New Roman"/>
                <a:cs typeface="Times New Roman"/>
              </a:rPr>
              <a:t>progress.</a:t>
            </a:r>
            <a:r>
              <a:rPr lang="en-US" dirty="0" smtClean="0">
                <a:solidFill>
                  <a:srgbClr val="494949"/>
                </a:solidFill>
                <a:latin typeface="Times New Roman"/>
                <a:cs typeface="Times New Roman"/>
              </a:rPr>
              <a:t> </a:t>
            </a:r>
            <a:r>
              <a:rPr lang="en-US" spc="-5" dirty="0" smtClean="0">
                <a:solidFill>
                  <a:srgbClr val="494949"/>
                </a:solidFill>
                <a:latin typeface="Times New Roman"/>
                <a:cs typeface="Times New Roman"/>
              </a:rPr>
              <a:t>Application Masters</a:t>
            </a:r>
            <a:r>
              <a:rPr lang="en-US" dirty="0" smtClean="0">
                <a:solidFill>
                  <a:srgbClr val="494949"/>
                </a:solidFill>
                <a:latin typeface="Times New Roman"/>
                <a:cs typeface="Times New Roman"/>
              </a:rPr>
              <a:t> </a:t>
            </a:r>
            <a:r>
              <a:rPr lang="en-US" spc="-5" dirty="0" smtClean="0">
                <a:solidFill>
                  <a:srgbClr val="494949"/>
                </a:solidFill>
                <a:latin typeface="Times New Roman"/>
                <a:cs typeface="Times New Roman"/>
              </a:rPr>
              <a:t>are</a:t>
            </a:r>
            <a:r>
              <a:rPr lang="en-US" dirty="0" smtClean="0">
                <a:solidFill>
                  <a:srgbClr val="494949"/>
                </a:solidFill>
                <a:latin typeface="Times New Roman"/>
                <a:cs typeface="Times New Roman"/>
              </a:rPr>
              <a:t> the</a:t>
            </a:r>
            <a:r>
              <a:rPr lang="en-US" spc="300" dirty="0" smtClean="0">
                <a:solidFill>
                  <a:srgbClr val="494949"/>
                </a:solidFill>
                <a:latin typeface="Times New Roman"/>
                <a:cs typeface="Times New Roman"/>
              </a:rPr>
              <a:t> </a:t>
            </a:r>
            <a:r>
              <a:rPr lang="en-US" spc="-5" dirty="0" err="1" smtClean="0">
                <a:solidFill>
                  <a:srgbClr val="494949"/>
                </a:solidFill>
                <a:latin typeface="Times New Roman"/>
                <a:cs typeface="Times New Roman"/>
              </a:rPr>
              <a:t>deamons</a:t>
            </a:r>
            <a:r>
              <a:rPr lang="en-US" spc="290" dirty="0" smtClean="0">
                <a:solidFill>
                  <a:srgbClr val="494949"/>
                </a:solidFill>
                <a:latin typeface="Times New Roman"/>
                <a:cs typeface="Times New Roman"/>
              </a:rPr>
              <a:t> </a:t>
            </a:r>
            <a:r>
              <a:rPr lang="en-US" dirty="0" smtClean="0">
                <a:solidFill>
                  <a:srgbClr val="494949"/>
                </a:solidFill>
                <a:latin typeface="Times New Roman"/>
                <a:cs typeface="Times New Roman"/>
              </a:rPr>
              <a:t>which </a:t>
            </a:r>
            <a:r>
              <a:rPr lang="en-US" spc="5" dirty="0" smtClean="0">
                <a:solidFill>
                  <a:srgbClr val="494949"/>
                </a:solidFill>
                <a:latin typeface="Times New Roman"/>
                <a:cs typeface="Times New Roman"/>
              </a:rPr>
              <a:t> </a:t>
            </a:r>
            <a:r>
              <a:rPr lang="en-US" spc="-5" dirty="0" smtClean="0">
                <a:solidFill>
                  <a:srgbClr val="494949"/>
                </a:solidFill>
                <a:latin typeface="Times New Roman"/>
                <a:cs typeface="Times New Roman"/>
              </a:rPr>
              <a:t>reside </a:t>
            </a:r>
            <a:r>
              <a:rPr lang="en-US" dirty="0" smtClean="0">
                <a:solidFill>
                  <a:srgbClr val="494949"/>
                </a:solidFill>
                <a:latin typeface="Times New Roman"/>
                <a:cs typeface="Times New Roman"/>
              </a:rPr>
              <a:t>on </a:t>
            </a:r>
            <a:r>
              <a:rPr lang="en-US" spc="-5" dirty="0" err="1" smtClean="0">
                <a:solidFill>
                  <a:srgbClr val="494949"/>
                </a:solidFill>
                <a:latin typeface="Times New Roman"/>
                <a:cs typeface="Times New Roman"/>
              </a:rPr>
              <a:t>DataNode</a:t>
            </a:r>
            <a:r>
              <a:rPr lang="en-US" spc="-5" dirty="0" smtClean="0">
                <a:solidFill>
                  <a:srgbClr val="494949"/>
                </a:solidFill>
                <a:latin typeface="Times New Roman"/>
                <a:cs typeface="Times New Roman"/>
              </a:rPr>
              <a:t> </a:t>
            </a:r>
            <a:r>
              <a:rPr lang="en-US" dirty="0" smtClean="0">
                <a:solidFill>
                  <a:srgbClr val="494949"/>
                </a:solidFill>
                <a:latin typeface="Times New Roman"/>
                <a:cs typeface="Times New Roman"/>
              </a:rPr>
              <a:t>and </a:t>
            </a:r>
            <a:r>
              <a:rPr lang="en-US" spc="-5" dirty="0" smtClean="0">
                <a:solidFill>
                  <a:srgbClr val="494949"/>
                </a:solidFill>
                <a:latin typeface="Times New Roman"/>
                <a:cs typeface="Times New Roman"/>
              </a:rPr>
              <a:t>communicates </a:t>
            </a:r>
            <a:r>
              <a:rPr lang="en-US" dirty="0" smtClean="0">
                <a:solidFill>
                  <a:srgbClr val="494949"/>
                </a:solidFill>
                <a:latin typeface="Times New Roman"/>
                <a:cs typeface="Times New Roman"/>
              </a:rPr>
              <a:t>to </a:t>
            </a:r>
            <a:r>
              <a:rPr lang="en-US" spc="-5" dirty="0" smtClean="0">
                <a:solidFill>
                  <a:srgbClr val="494949"/>
                </a:solidFill>
                <a:latin typeface="Times New Roman"/>
                <a:cs typeface="Times New Roman"/>
              </a:rPr>
              <a:t>containers </a:t>
            </a:r>
            <a:r>
              <a:rPr lang="en-US" dirty="0" smtClean="0">
                <a:solidFill>
                  <a:srgbClr val="494949"/>
                </a:solidFill>
                <a:latin typeface="Times New Roman"/>
                <a:cs typeface="Times New Roman"/>
              </a:rPr>
              <a:t>for </a:t>
            </a:r>
            <a:r>
              <a:rPr lang="en-US" spc="-5" dirty="0" smtClean="0">
                <a:solidFill>
                  <a:srgbClr val="494949"/>
                </a:solidFill>
                <a:latin typeface="Times New Roman"/>
                <a:cs typeface="Times New Roman"/>
              </a:rPr>
              <a:t>execution </a:t>
            </a:r>
            <a:r>
              <a:rPr lang="en-US" dirty="0" smtClean="0">
                <a:solidFill>
                  <a:srgbClr val="494949"/>
                </a:solidFill>
                <a:latin typeface="Times New Roman"/>
                <a:cs typeface="Times New Roman"/>
              </a:rPr>
              <a:t>of </a:t>
            </a:r>
            <a:r>
              <a:rPr lang="en-US" spc="-5" dirty="0" smtClean="0">
                <a:solidFill>
                  <a:srgbClr val="494949"/>
                </a:solidFill>
                <a:latin typeface="Times New Roman"/>
                <a:cs typeface="Times New Roman"/>
              </a:rPr>
              <a:t>tasks </a:t>
            </a:r>
            <a:r>
              <a:rPr lang="en-US" dirty="0" smtClean="0">
                <a:solidFill>
                  <a:srgbClr val="494949"/>
                </a:solidFill>
                <a:latin typeface="Times New Roman"/>
                <a:cs typeface="Times New Roman"/>
              </a:rPr>
              <a:t>on </a:t>
            </a:r>
            <a:r>
              <a:rPr lang="en-US" spc="5" dirty="0" smtClean="0">
                <a:solidFill>
                  <a:srgbClr val="494949"/>
                </a:solidFill>
                <a:latin typeface="Times New Roman"/>
                <a:cs typeface="Times New Roman"/>
              </a:rPr>
              <a:t> </a:t>
            </a:r>
            <a:r>
              <a:rPr lang="en-US" spc="-5" dirty="0" smtClean="0">
                <a:solidFill>
                  <a:srgbClr val="494949"/>
                </a:solidFill>
                <a:latin typeface="Times New Roman"/>
                <a:cs typeface="Times New Roman"/>
              </a:rPr>
              <a:t>each </a:t>
            </a:r>
            <a:r>
              <a:rPr lang="en-US" dirty="0" err="1" smtClean="0">
                <a:solidFill>
                  <a:srgbClr val="494949"/>
                </a:solidFill>
                <a:latin typeface="Times New Roman"/>
                <a:cs typeface="Times New Roman"/>
              </a:rPr>
              <a:t>DataNode</a:t>
            </a:r>
            <a:r>
              <a:rPr lang="en-US" dirty="0" smtClean="0">
                <a:solidFill>
                  <a:srgbClr val="494949"/>
                </a:solidFill>
                <a:latin typeface="Times New Roman"/>
                <a:cs typeface="Times New Roman"/>
              </a:rPr>
              <a:t>.</a:t>
            </a:r>
            <a:endParaRPr lang="en-US" dirty="0" smtClean="0">
              <a:latin typeface="Times New Roman"/>
              <a:cs typeface="Times New Roman"/>
            </a:endParaRPr>
          </a:p>
          <a:p>
            <a:endParaRPr lang="en-IN" dirty="0"/>
          </a:p>
        </p:txBody>
      </p:sp>
    </p:spTree>
    <p:extLst>
      <p:ext uri="{BB962C8B-B14F-4D97-AF65-F5344CB8AC3E}">
        <p14:creationId xmlns:p14="http://schemas.microsoft.com/office/powerpoint/2010/main" val="3356517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30175" y="-246509"/>
            <a:ext cx="11531599" cy="7104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l" defTabSz="914400" rtl="0" eaLnBrk="0" fontAlgn="base" latinLnBrk="0" hangingPunct="0">
              <a:lnSpc>
                <a:spcPct val="150000"/>
              </a:lnSpc>
              <a:spcBef>
                <a:spcPct val="0"/>
              </a:spcBef>
              <a:spcAft>
                <a:spcPct val="0"/>
              </a:spcAft>
              <a:buClrTx/>
              <a:buSzTx/>
              <a:tabLst/>
            </a:pPr>
            <a:r>
              <a:rPr kumimoji="0" lang="en-US" altLang="en-US" b="1" i="0" u="none" strike="noStrike" cap="none" normalizeH="0" baseline="0" dirty="0" smtClean="0">
                <a:ln>
                  <a:noFill/>
                </a:ln>
                <a:solidFill>
                  <a:srgbClr val="C00000"/>
                </a:solidFill>
                <a:effectLst/>
                <a:latin typeface="Times New Roman" panose="02020603050405020304" pitchFamily="18" charset="0"/>
                <a:cs typeface="Times New Roman" panose="02020603050405020304" pitchFamily="18" charset="0"/>
              </a:rPr>
              <a:t>Integrate.io</a:t>
            </a:r>
            <a:endParaRPr lang="en-US" altLang="en-US" b="1" dirty="0" smtClean="0">
              <a:solidFill>
                <a:srgbClr val="C00000"/>
              </a:solidFill>
              <a:latin typeface="Times New Roman" panose="02020603050405020304" pitchFamily="18" charset="0"/>
              <a:cs typeface="Times New Roman" panose="02020603050405020304" pitchFamily="18" charset="0"/>
            </a:endParaRPr>
          </a:p>
          <a:p>
            <a:pPr marL="342900" marR="0" lvl="0" indent="12700" algn="l" defTabSz="914400" rtl="0" eaLnBrk="0" fontAlgn="base" latinLnBrk="0" hangingPunct="0">
              <a:lnSpc>
                <a:spcPct val="150000"/>
              </a:lnSpc>
              <a:spcBef>
                <a:spcPct val="0"/>
              </a:spcBef>
              <a:spcAft>
                <a:spcPct val="0"/>
              </a:spcAft>
              <a:buClrTx/>
              <a:buSzTx/>
              <a:buFont typeface="+mj-lt"/>
              <a:buAutoNum type="arabicPeriod"/>
              <a:tabLst/>
            </a:pP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Integrate.io is a platform to integrate, process, and prepare data for analytics on the cloud. </a:t>
            </a:r>
          </a:p>
          <a:p>
            <a:pPr marL="342900" marR="0" lvl="0" indent="12700" algn="l" defTabSz="914400" rtl="0" eaLnBrk="0" fontAlgn="base" latinLnBrk="0" hangingPunct="0">
              <a:lnSpc>
                <a:spcPct val="150000"/>
              </a:lnSpc>
              <a:spcBef>
                <a:spcPct val="0"/>
              </a:spcBef>
              <a:spcAft>
                <a:spcPct val="0"/>
              </a:spcAft>
              <a:buClrTx/>
              <a:buSzTx/>
              <a:buFont typeface="+mj-lt"/>
              <a:buAutoNum type="arabicPeriod"/>
              <a:tabLst/>
            </a:pP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It will bring all your data sources together.</a:t>
            </a:r>
          </a:p>
          <a:p>
            <a:pPr marL="342900" marR="0" lvl="0" indent="12700" algn="l" defTabSz="914400" rtl="0" eaLnBrk="0" fontAlgn="base" latinLnBrk="0" hangingPunct="0">
              <a:lnSpc>
                <a:spcPct val="150000"/>
              </a:lnSpc>
              <a:spcBef>
                <a:spcPct val="0"/>
              </a:spcBef>
              <a:spcAft>
                <a:spcPct val="0"/>
              </a:spcAft>
              <a:buClrTx/>
              <a:buSzTx/>
              <a:buFont typeface="+mj-lt"/>
              <a:buAutoNum type="arabicPeriod"/>
              <a:tabLst/>
            </a:pPr>
            <a:r>
              <a:rPr lang="en-US" altLang="en-US" dirty="0" smtClean="0">
                <a:latin typeface="Times New Roman" panose="02020603050405020304" pitchFamily="18" charset="0"/>
                <a:cs typeface="Times New Roman" panose="02020603050405020304" pitchFamily="18" charset="0"/>
              </a:rPr>
              <a:t>This </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interface will help you with implementing ETL, ELT, or a replication solution.</a:t>
            </a:r>
          </a:p>
          <a:p>
            <a:pPr marL="342900" marR="0" lvl="0" indent="12700" algn="l" defTabSz="914400" rtl="0" eaLnBrk="0" fontAlgn="base" latinLnBrk="0" hangingPunct="0">
              <a:lnSpc>
                <a:spcPct val="150000"/>
              </a:lnSpc>
              <a:spcBef>
                <a:spcPct val="0"/>
              </a:spcBef>
              <a:spcAft>
                <a:spcPct val="0"/>
              </a:spcAft>
              <a:buClrTx/>
              <a:buSzTx/>
              <a:buFont typeface="+mj-lt"/>
              <a:buAutoNum type="arabicPeriod"/>
              <a:tabLst/>
            </a:pP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Integrate.io is a complete toolkit for building data pipelines with low-code and no-code capabilities.</a:t>
            </a:r>
          </a:p>
          <a:p>
            <a:pPr marL="342900" marR="0" lvl="0" indent="12700" algn="l" defTabSz="914400" rtl="0" eaLnBrk="0" fontAlgn="base" latinLnBrk="0" hangingPunct="0">
              <a:lnSpc>
                <a:spcPct val="150000"/>
              </a:lnSpc>
              <a:spcBef>
                <a:spcPct val="0"/>
              </a:spcBef>
              <a:spcAft>
                <a:spcPct val="0"/>
              </a:spcAft>
              <a:buClrTx/>
              <a:buSzTx/>
              <a:buFont typeface="+mj-lt"/>
              <a:buAutoNum type="arabicPeriod"/>
              <a:tabLst/>
            </a:pP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It has solutions for marketing, sales, support, and developers.</a:t>
            </a:r>
          </a:p>
          <a:p>
            <a:pPr marL="342900" marR="0" lvl="0" indent="12700" algn="l" defTabSz="914400" rtl="0" eaLnBrk="0" fontAlgn="base" latinLnBrk="0" hangingPunct="0">
              <a:lnSpc>
                <a:spcPct val="150000"/>
              </a:lnSpc>
              <a:spcBef>
                <a:spcPct val="0"/>
              </a:spcBef>
              <a:spcAft>
                <a:spcPct val="0"/>
              </a:spcAft>
              <a:buClrTx/>
              <a:buSzTx/>
              <a:buFont typeface="+mj-lt"/>
              <a:buAutoNum type="arabicPeriod"/>
              <a:tabLst/>
            </a:pP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Integrate.io will help you make the most out of your data without investing in hardware, software, or related  </a:t>
            </a:r>
          </a:p>
          <a:p>
            <a:pPr marL="342900" marR="0" lvl="0" indent="12700" algn="l" defTabSz="914400" rtl="0" eaLnBrk="0" fontAlgn="base" latinLnBrk="0" hangingPunct="0">
              <a:lnSpc>
                <a:spcPct val="150000"/>
              </a:lnSpc>
              <a:spcBef>
                <a:spcPct val="0"/>
              </a:spcBef>
              <a:spcAft>
                <a:spcPct val="0"/>
              </a:spcAft>
              <a:buClrTx/>
              <a:buSzTx/>
              <a:buFont typeface="+mj-lt"/>
              <a:buAutoNum type="arabicPeriod"/>
              <a:tabLst/>
            </a:pP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Integrate.io provides support through email, chats, phone, and an online meetings.</a:t>
            </a:r>
          </a:p>
          <a:p>
            <a:pPr marL="88900" marR="0" lvl="0" algn="l" defTabSz="914400" rtl="0" eaLnBrk="0" fontAlgn="base" latinLnBrk="0" hangingPunct="0">
              <a:lnSpc>
                <a:spcPct val="150000"/>
              </a:lnSpc>
              <a:spcBef>
                <a:spcPct val="0"/>
              </a:spcBef>
              <a:spcAft>
                <a:spcPct val="0"/>
              </a:spcAft>
              <a:buClrTx/>
              <a:buSzTx/>
              <a:tabLst/>
            </a:pPr>
            <a:r>
              <a:rPr kumimoji="0" lang="en-US" altLang="en-US"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Pros:</a:t>
            </a:r>
            <a:endPar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342900" marR="0" lvl="0" indent="12700" algn="l" defTabSz="914400" rtl="0" eaLnBrk="0" fontAlgn="base" latinLnBrk="0" hangingPunct="0">
              <a:lnSpc>
                <a:spcPct val="150000"/>
              </a:lnSpc>
              <a:spcBef>
                <a:spcPct val="0"/>
              </a:spcBef>
              <a:spcAft>
                <a:spcPct val="0"/>
              </a:spcAft>
              <a:buClrTx/>
              <a:buSzTx/>
              <a:buFont typeface="+mj-lt"/>
              <a:buAutoNum type="arabicPeriod"/>
              <a:tabLst/>
            </a:pP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Integrate.io is an elastic and scalable cloud platform. </a:t>
            </a:r>
          </a:p>
          <a:p>
            <a:pPr marL="342900" marR="0" lvl="0" indent="12700" algn="l" defTabSz="914400" rtl="0" eaLnBrk="0" fontAlgn="base" latinLnBrk="0" hangingPunct="0">
              <a:lnSpc>
                <a:spcPct val="150000"/>
              </a:lnSpc>
              <a:spcBef>
                <a:spcPct val="0"/>
              </a:spcBef>
              <a:spcAft>
                <a:spcPct val="0"/>
              </a:spcAft>
              <a:buClrTx/>
              <a:buSzTx/>
              <a:buFont typeface="+mj-lt"/>
              <a:buAutoNum type="arabicPeriod"/>
              <a:tabLst/>
            </a:pP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You will get immediate connectivity to a variety of data stores and a rich set of out-of-the-box data transformation components. </a:t>
            </a:r>
          </a:p>
          <a:p>
            <a:pPr marL="342900" marR="0" lvl="0" indent="12700" algn="l" defTabSz="914400" rtl="0" eaLnBrk="0" fontAlgn="base" latinLnBrk="0" hangingPunct="0">
              <a:lnSpc>
                <a:spcPct val="150000"/>
              </a:lnSpc>
              <a:spcBef>
                <a:spcPct val="0"/>
              </a:spcBef>
              <a:spcAft>
                <a:spcPct val="0"/>
              </a:spcAft>
              <a:buClrTx/>
              <a:buSzTx/>
              <a:buFont typeface="+mj-lt"/>
              <a:buAutoNum type="arabicPeriod"/>
              <a:tabLst/>
            </a:pP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You will be able to implement complex data preparation functions by using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Integrate.io’s</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rich expression language. </a:t>
            </a:r>
          </a:p>
          <a:p>
            <a:pPr marL="342900" marR="0" lvl="0" indent="12700" algn="l" defTabSz="914400" rtl="0" eaLnBrk="0" fontAlgn="base" latinLnBrk="0" hangingPunct="0">
              <a:lnSpc>
                <a:spcPct val="150000"/>
              </a:lnSpc>
              <a:spcBef>
                <a:spcPct val="0"/>
              </a:spcBef>
              <a:spcAft>
                <a:spcPct val="0"/>
              </a:spcAft>
              <a:buClrTx/>
              <a:buSzTx/>
              <a:buFont typeface="+mj-lt"/>
              <a:buAutoNum type="arabicPeriod"/>
              <a:tabLst/>
            </a:pP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It offers an API component for advanced customization and flexibility. </a:t>
            </a:r>
          </a:p>
          <a:p>
            <a:pPr marL="88900" marR="0" lvl="0" algn="l" defTabSz="914400" rtl="0" eaLnBrk="0" fontAlgn="base" latinLnBrk="0" hangingPunct="0">
              <a:lnSpc>
                <a:spcPct val="150000"/>
              </a:lnSpc>
              <a:spcBef>
                <a:spcPct val="0"/>
              </a:spcBef>
              <a:spcAft>
                <a:spcPct val="0"/>
              </a:spcAft>
              <a:buClrTx/>
              <a:buSzTx/>
              <a:tabLst/>
            </a:pPr>
            <a:r>
              <a:rPr kumimoji="0" lang="en-US" altLang="en-US"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Cons:</a:t>
            </a:r>
            <a:endPar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342900" marR="0" lvl="0" indent="12700" algn="l" defTabSz="914400" rtl="0" eaLnBrk="0" fontAlgn="base" latinLnBrk="0" hangingPunct="0">
              <a:lnSpc>
                <a:spcPct val="150000"/>
              </a:lnSpc>
              <a:spcBef>
                <a:spcPct val="0"/>
              </a:spcBef>
              <a:spcAft>
                <a:spcPct val="0"/>
              </a:spcAft>
              <a:buClrTx/>
              <a:buSzTx/>
              <a:buFont typeface="+mj-lt"/>
              <a:buAutoNum type="arabicPeriod"/>
              <a:tabLst/>
            </a:pP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Only the annual billing option is available. It doesn’t allow you for the monthly subscription. </a:t>
            </a: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altLang="en-US" b="0" i="0" u="none" strike="noStrike" cap="none" normalizeH="0" baseline="0" dirty="0" smtClean="0">
              <a:ln>
                <a:noFill/>
              </a:ln>
              <a:solidFill>
                <a:schemeClr val="tx1"/>
              </a:solidFill>
              <a:effectLst/>
              <a:latin typeface="Arial" panose="020B0604020202020204" pitchFamily="34" charset="0"/>
            </a:endParaRPr>
          </a:p>
        </p:txBody>
      </p:sp>
      <p:pic>
        <p:nvPicPr>
          <p:cNvPr id="1026" name="Picture 2" descr="Integrate io_logo">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175" y="-4005263"/>
            <a:ext cx="2171700" cy="495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18449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263524"/>
            <a:ext cx="11658600" cy="6480176"/>
          </a:xfrm>
        </p:spPr>
        <p:txBody>
          <a:bodyPr>
            <a:noAutofit/>
          </a:bodyPr>
          <a:lstStyle/>
          <a:p>
            <a:pPr marL="0" indent="0" algn="just">
              <a:lnSpc>
                <a:spcPct val="100000"/>
              </a:lnSpc>
              <a:spcBef>
                <a:spcPts val="0"/>
              </a:spcBef>
              <a:buNone/>
            </a:pPr>
            <a:r>
              <a:rPr lang="en-US" sz="2200" b="1" dirty="0" err="1" smtClean="0">
                <a:solidFill>
                  <a:srgbClr val="C00000"/>
                </a:solidFill>
                <a:latin typeface="Times New Roman" panose="02020603050405020304" pitchFamily="18" charset="0"/>
                <a:cs typeface="Times New Roman" panose="02020603050405020304" pitchFamily="18" charset="0"/>
              </a:rPr>
              <a:t>Adverity</a:t>
            </a:r>
            <a:r>
              <a:rPr lang="en-US" sz="2200" dirty="0" smtClean="0">
                <a:latin typeface="Times New Roman" panose="02020603050405020304" pitchFamily="18" charset="0"/>
                <a:cs typeface="Times New Roman" panose="02020603050405020304" pitchFamily="18" charset="0"/>
              </a:rPr>
              <a:t> </a:t>
            </a:r>
          </a:p>
          <a:p>
            <a:pPr algn="just">
              <a:lnSpc>
                <a:spcPct val="100000"/>
              </a:lnSpc>
              <a:spcBef>
                <a:spcPts val="0"/>
              </a:spcBef>
            </a:pPr>
            <a:r>
              <a:rPr lang="en-US" sz="2200" dirty="0" err="1" smtClean="0">
                <a:latin typeface="Times New Roman" panose="02020603050405020304" pitchFamily="18" charset="0"/>
                <a:cs typeface="Times New Roman" panose="02020603050405020304" pitchFamily="18" charset="0"/>
              </a:rPr>
              <a:t>Adverity</a:t>
            </a:r>
            <a:r>
              <a:rPr lang="en-US" sz="2200" dirty="0" smtClean="0">
                <a:latin typeface="Times New Roman" panose="02020603050405020304" pitchFamily="18" charset="0"/>
                <a:cs typeface="Times New Roman" panose="02020603050405020304" pitchFamily="18" charset="0"/>
              </a:rPr>
              <a:t> is a flexible end-to-end marketing analytics platform that enables marketers </a:t>
            </a:r>
            <a:r>
              <a:rPr lang="en-US" sz="2200" b="1" dirty="0" smtClean="0">
                <a:latin typeface="Times New Roman" panose="02020603050405020304" pitchFamily="18" charset="0"/>
                <a:cs typeface="Times New Roman" panose="02020603050405020304" pitchFamily="18" charset="0"/>
              </a:rPr>
              <a:t>to track marketing performance in a single view</a:t>
            </a:r>
            <a:r>
              <a:rPr lang="en-US" sz="2200" dirty="0" smtClean="0">
                <a:latin typeface="Times New Roman" panose="02020603050405020304" pitchFamily="18" charset="0"/>
                <a:cs typeface="Times New Roman" panose="02020603050405020304" pitchFamily="18" charset="0"/>
              </a:rPr>
              <a:t> and effortlessly uncover new insights in real-time.</a:t>
            </a:r>
          </a:p>
          <a:p>
            <a:pPr algn="just">
              <a:lnSpc>
                <a:spcPct val="100000"/>
              </a:lnSpc>
              <a:spcBef>
                <a:spcPts val="0"/>
              </a:spcBef>
            </a:pPr>
            <a:r>
              <a:rPr lang="en-US" sz="2200" dirty="0" smtClean="0">
                <a:latin typeface="Times New Roman" panose="02020603050405020304" pitchFamily="18" charset="0"/>
                <a:cs typeface="Times New Roman" panose="02020603050405020304" pitchFamily="18" charset="0"/>
              </a:rPr>
              <a:t>Its used for powerful data visualizations, and AI-powered predictive analytics, </a:t>
            </a:r>
          </a:p>
          <a:p>
            <a:pPr algn="just">
              <a:lnSpc>
                <a:spcPct val="100000"/>
              </a:lnSpc>
              <a:spcBef>
                <a:spcPts val="0"/>
              </a:spcBef>
            </a:pPr>
            <a:r>
              <a:rPr lang="en-US" sz="2200" dirty="0" smtClean="0">
                <a:latin typeface="Times New Roman" panose="02020603050405020304" pitchFamily="18" charset="0"/>
                <a:cs typeface="Times New Roman" panose="02020603050405020304" pitchFamily="18" charset="0"/>
              </a:rPr>
              <a:t>This results in data-backed business decisions, higher growth, and measurable ROI.</a:t>
            </a:r>
          </a:p>
          <a:p>
            <a:pPr marL="0" indent="0" algn="just">
              <a:lnSpc>
                <a:spcPct val="100000"/>
              </a:lnSpc>
              <a:spcBef>
                <a:spcPts val="0"/>
              </a:spcBef>
              <a:buNone/>
            </a:pPr>
            <a:endParaRPr lang="en-US" sz="2200"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en-US" sz="2200" b="1" dirty="0" smtClean="0">
                <a:solidFill>
                  <a:srgbClr val="C00000"/>
                </a:solidFill>
                <a:latin typeface="Times New Roman" panose="02020603050405020304" pitchFamily="18" charset="0"/>
                <a:cs typeface="Times New Roman" panose="02020603050405020304" pitchFamily="18" charset="0"/>
              </a:rPr>
              <a:t>Pros</a:t>
            </a:r>
            <a:endParaRPr lang="en-US" sz="2200" dirty="0" smtClean="0">
              <a:solidFill>
                <a:srgbClr val="C00000"/>
              </a:solidFill>
              <a:latin typeface="Times New Roman" panose="02020603050405020304" pitchFamily="18" charset="0"/>
              <a:cs typeface="Times New Roman" panose="02020603050405020304" pitchFamily="18" charset="0"/>
            </a:endParaRPr>
          </a:p>
          <a:p>
            <a:pPr algn="just">
              <a:lnSpc>
                <a:spcPct val="100000"/>
              </a:lnSpc>
              <a:spcBef>
                <a:spcPts val="0"/>
              </a:spcBef>
            </a:pPr>
            <a:r>
              <a:rPr lang="en-US" sz="2200" dirty="0" smtClean="0">
                <a:latin typeface="Times New Roman" panose="02020603050405020304" pitchFamily="18" charset="0"/>
                <a:cs typeface="Times New Roman" panose="02020603050405020304" pitchFamily="18" charset="0"/>
              </a:rPr>
              <a:t>Fully automated data integration from over 600 data sources.</a:t>
            </a:r>
          </a:p>
          <a:p>
            <a:pPr algn="just">
              <a:lnSpc>
                <a:spcPct val="100000"/>
              </a:lnSpc>
              <a:spcBef>
                <a:spcPts val="0"/>
              </a:spcBef>
            </a:pPr>
            <a:r>
              <a:rPr lang="en-US" sz="2200" dirty="0" smtClean="0">
                <a:latin typeface="Times New Roman" panose="02020603050405020304" pitchFamily="18" charset="0"/>
                <a:cs typeface="Times New Roman" panose="02020603050405020304" pitchFamily="18" charset="0"/>
              </a:rPr>
              <a:t>Fast data handling and transformations at once.</a:t>
            </a:r>
          </a:p>
          <a:p>
            <a:pPr algn="just">
              <a:lnSpc>
                <a:spcPct val="100000"/>
              </a:lnSpc>
              <a:spcBef>
                <a:spcPts val="0"/>
              </a:spcBef>
            </a:pPr>
            <a:r>
              <a:rPr lang="en-US" sz="2200" dirty="0" smtClean="0">
                <a:latin typeface="Times New Roman" panose="02020603050405020304" pitchFamily="18" charset="0"/>
                <a:cs typeface="Times New Roman" panose="02020603050405020304" pitchFamily="18" charset="0"/>
              </a:rPr>
              <a:t>Personalized and out-of-the-box reporting.</a:t>
            </a:r>
          </a:p>
          <a:p>
            <a:pPr algn="just">
              <a:lnSpc>
                <a:spcPct val="100000"/>
              </a:lnSpc>
              <a:spcBef>
                <a:spcPts val="0"/>
              </a:spcBef>
            </a:pPr>
            <a:r>
              <a:rPr lang="en-US" sz="2200" dirty="0" smtClean="0">
                <a:latin typeface="Times New Roman" panose="02020603050405020304" pitchFamily="18" charset="0"/>
                <a:cs typeface="Times New Roman" panose="02020603050405020304" pitchFamily="18" charset="0"/>
              </a:rPr>
              <a:t>Customer-driven approach</a:t>
            </a:r>
          </a:p>
          <a:p>
            <a:pPr algn="just">
              <a:lnSpc>
                <a:spcPct val="100000"/>
              </a:lnSpc>
              <a:spcBef>
                <a:spcPts val="0"/>
              </a:spcBef>
            </a:pPr>
            <a:r>
              <a:rPr lang="en-US" sz="2200" dirty="0" smtClean="0">
                <a:latin typeface="Times New Roman" panose="02020603050405020304" pitchFamily="18" charset="0"/>
                <a:cs typeface="Times New Roman" panose="02020603050405020304" pitchFamily="18" charset="0"/>
              </a:rPr>
              <a:t>High scalability and flexibility</a:t>
            </a:r>
          </a:p>
          <a:p>
            <a:pPr algn="just">
              <a:lnSpc>
                <a:spcPct val="100000"/>
              </a:lnSpc>
              <a:spcBef>
                <a:spcPts val="0"/>
              </a:spcBef>
            </a:pPr>
            <a:r>
              <a:rPr lang="en-US" sz="2200" dirty="0" smtClean="0">
                <a:latin typeface="Times New Roman" panose="02020603050405020304" pitchFamily="18" charset="0"/>
                <a:cs typeface="Times New Roman" panose="02020603050405020304" pitchFamily="18" charset="0"/>
              </a:rPr>
              <a:t>Excellent customer support</a:t>
            </a:r>
          </a:p>
          <a:p>
            <a:pPr algn="just">
              <a:lnSpc>
                <a:spcPct val="100000"/>
              </a:lnSpc>
              <a:spcBef>
                <a:spcPts val="0"/>
              </a:spcBef>
            </a:pPr>
            <a:r>
              <a:rPr lang="en-US" sz="2200" dirty="0" smtClean="0">
                <a:latin typeface="Times New Roman" panose="02020603050405020304" pitchFamily="18" charset="0"/>
                <a:cs typeface="Times New Roman" panose="02020603050405020304" pitchFamily="18" charset="0"/>
              </a:rPr>
              <a:t>High security and governance</a:t>
            </a:r>
          </a:p>
          <a:p>
            <a:pPr algn="just">
              <a:lnSpc>
                <a:spcPct val="100000"/>
              </a:lnSpc>
              <a:spcBef>
                <a:spcPts val="0"/>
              </a:spcBef>
            </a:pPr>
            <a:r>
              <a:rPr lang="en-US" sz="2200" dirty="0" smtClean="0">
                <a:latin typeface="Times New Roman" panose="02020603050405020304" pitchFamily="18" charset="0"/>
                <a:cs typeface="Times New Roman" panose="02020603050405020304" pitchFamily="18" charset="0"/>
              </a:rPr>
              <a:t>Strong built-in predictive analytics</a:t>
            </a:r>
          </a:p>
          <a:p>
            <a:pPr algn="just">
              <a:lnSpc>
                <a:spcPct val="100000"/>
              </a:lnSpc>
              <a:spcBef>
                <a:spcPts val="0"/>
              </a:spcBef>
            </a:pPr>
            <a:r>
              <a:rPr lang="en-US" sz="2200" dirty="0" smtClean="0">
                <a:latin typeface="Times New Roman" panose="02020603050405020304" pitchFamily="18" charset="0"/>
                <a:cs typeface="Times New Roman" panose="02020603050405020304" pitchFamily="18" charset="0"/>
              </a:rPr>
              <a:t>Easily analyze cross-channel performance with ROI Advisor.</a:t>
            </a:r>
          </a:p>
          <a:p>
            <a:pPr algn="just">
              <a:lnSpc>
                <a:spcPct val="100000"/>
              </a:lnSpc>
              <a:spcBef>
                <a:spcPts val="0"/>
              </a:spcBef>
            </a:pPr>
            <a:endParaRPr lang="en-IN"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8660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7500" y="165100"/>
            <a:ext cx="11633200" cy="6477000"/>
          </a:xfrm>
        </p:spPr>
        <p:txBody>
          <a:bodyPr>
            <a:normAutofit fontScale="92500" lnSpcReduction="20000"/>
          </a:bodyPr>
          <a:lstStyle/>
          <a:p>
            <a:pPr marL="0" indent="0" algn="just">
              <a:buNone/>
            </a:pPr>
            <a:r>
              <a:rPr lang="en-US" dirty="0" err="1" smtClean="0">
                <a:solidFill>
                  <a:srgbClr val="C00000"/>
                </a:solidFill>
                <a:latin typeface="Times New Roman" panose="02020603050405020304" pitchFamily="18" charset="0"/>
                <a:cs typeface="Times New Roman" panose="02020603050405020304" pitchFamily="18" charset="0"/>
              </a:rPr>
              <a:t>Dextrus</a:t>
            </a:r>
            <a:r>
              <a:rPr lang="en-US" dirty="0" smtClean="0">
                <a:solidFill>
                  <a:srgbClr val="C00000"/>
                </a:solidFill>
                <a:latin typeface="Times New Roman" panose="02020603050405020304" pitchFamily="18" charset="0"/>
                <a:cs typeface="Times New Roman" panose="02020603050405020304" pitchFamily="18" charset="0"/>
              </a:rPr>
              <a:t>:</a:t>
            </a:r>
          </a:p>
          <a:p>
            <a:pPr algn="just"/>
            <a:r>
              <a:rPr lang="en-US" dirty="0" err="1" smtClean="0">
                <a:latin typeface="Times New Roman" panose="02020603050405020304" pitchFamily="18" charset="0"/>
                <a:cs typeface="Times New Roman" panose="02020603050405020304" pitchFamily="18" charset="0"/>
              </a:rPr>
              <a:t>Dextrus</a:t>
            </a:r>
            <a:r>
              <a:rPr lang="en-US" dirty="0" smtClean="0">
                <a:latin typeface="Times New Roman" panose="02020603050405020304" pitchFamily="18" charset="0"/>
                <a:cs typeface="Times New Roman" panose="02020603050405020304" pitchFamily="18" charset="0"/>
              </a:rPr>
              <a:t> helps you with self-service data ingestion, streaming, transformations, cleansing, preparation, wrangling, reporting, and machine learning modeling. </a:t>
            </a:r>
          </a:p>
          <a:p>
            <a:pPr marL="0" indent="0" algn="just">
              <a:buNone/>
            </a:pPr>
            <a:r>
              <a:rPr lang="en-US" b="1" dirty="0" smtClean="0">
                <a:solidFill>
                  <a:srgbClr val="C00000"/>
                </a:solidFill>
                <a:latin typeface="Times New Roman" panose="02020603050405020304" pitchFamily="18" charset="0"/>
                <a:cs typeface="Times New Roman" panose="02020603050405020304" pitchFamily="18" charset="0"/>
              </a:rPr>
              <a:t>Pros:</a:t>
            </a:r>
            <a:endParaRPr lang="en-US" dirty="0" smtClean="0">
              <a:solidFill>
                <a:srgbClr val="C00000"/>
              </a:solidFill>
              <a:latin typeface="Times New Roman" panose="02020603050405020304" pitchFamily="18" charset="0"/>
              <a:cs typeface="Times New Roman" panose="02020603050405020304" pitchFamily="18" charset="0"/>
            </a:endParaRPr>
          </a:p>
          <a:p>
            <a:pPr algn="just"/>
            <a:r>
              <a:rPr lang="en-US" b="1" dirty="0" smtClean="0">
                <a:latin typeface="Times New Roman" panose="02020603050405020304" pitchFamily="18" charset="0"/>
                <a:cs typeface="Times New Roman" panose="02020603050405020304" pitchFamily="18" charset="0"/>
              </a:rPr>
              <a:t>Quick Insight on datasets:</a:t>
            </a:r>
            <a:r>
              <a:rPr lang="en-US" dirty="0" smtClean="0">
                <a:latin typeface="Times New Roman" panose="02020603050405020304" pitchFamily="18" charset="0"/>
                <a:cs typeface="Times New Roman" panose="02020603050405020304" pitchFamily="18" charset="0"/>
              </a:rPr>
              <a:t> One of the components “DB Explorer” helps to query the data points to get a good insight on the data quickly using the power of the Spark SQL engine.</a:t>
            </a:r>
          </a:p>
          <a:p>
            <a:pPr algn="just"/>
            <a:r>
              <a:rPr lang="en-US" b="1" dirty="0" smtClean="0">
                <a:latin typeface="Times New Roman" panose="02020603050405020304" pitchFamily="18" charset="0"/>
                <a:cs typeface="Times New Roman" panose="02020603050405020304" pitchFamily="18" charset="0"/>
              </a:rPr>
              <a:t>Query-based CDC:</a:t>
            </a:r>
            <a:r>
              <a:rPr lang="en-US" dirty="0" smtClean="0">
                <a:latin typeface="Times New Roman" panose="02020603050405020304" pitchFamily="18" charset="0"/>
                <a:cs typeface="Times New Roman" panose="02020603050405020304" pitchFamily="18" charset="0"/>
              </a:rPr>
              <a:t> One of the options to </a:t>
            </a:r>
            <a:r>
              <a:rPr lang="en-US" b="1" dirty="0" smtClean="0">
                <a:latin typeface="Times New Roman" panose="02020603050405020304" pitchFamily="18" charset="0"/>
                <a:cs typeface="Times New Roman" panose="02020603050405020304" pitchFamily="18" charset="0"/>
              </a:rPr>
              <a:t>identify and consume changed data from source databases into downstream staging </a:t>
            </a:r>
            <a:r>
              <a:rPr lang="en-US" dirty="0" smtClean="0">
                <a:latin typeface="Times New Roman" panose="02020603050405020304" pitchFamily="18" charset="0"/>
                <a:cs typeface="Times New Roman" panose="02020603050405020304" pitchFamily="18" charset="0"/>
              </a:rPr>
              <a:t>and integration layers.</a:t>
            </a:r>
          </a:p>
          <a:p>
            <a:pPr algn="just"/>
            <a:r>
              <a:rPr lang="en-US" b="1" dirty="0" smtClean="0">
                <a:latin typeface="Times New Roman" panose="02020603050405020304" pitchFamily="18" charset="0"/>
                <a:cs typeface="Times New Roman" panose="02020603050405020304" pitchFamily="18" charset="0"/>
              </a:rPr>
              <a:t>Log-based CDC:</a:t>
            </a:r>
            <a:r>
              <a:rPr lang="en-US" dirty="0" smtClean="0">
                <a:latin typeface="Times New Roman" panose="02020603050405020304" pitchFamily="18" charset="0"/>
                <a:cs typeface="Times New Roman" panose="02020603050405020304" pitchFamily="18" charset="0"/>
              </a:rPr>
              <a:t> Another option to achieve real-time data streaming is by reading the </a:t>
            </a:r>
            <a:r>
              <a:rPr lang="en-US" dirty="0" err="1" smtClean="0">
                <a:latin typeface="Times New Roman" panose="02020603050405020304" pitchFamily="18" charset="0"/>
                <a:cs typeface="Times New Roman" panose="02020603050405020304" pitchFamily="18" charset="0"/>
              </a:rPr>
              <a:t>db</a:t>
            </a:r>
            <a:r>
              <a:rPr lang="en-US" dirty="0" smtClean="0">
                <a:latin typeface="Times New Roman" panose="02020603050405020304" pitchFamily="18" charset="0"/>
                <a:cs typeface="Times New Roman" panose="02020603050405020304" pitchFamily="18" charset="0"/>
              </a:rPr>
              <a:t> logs for </a:t>
            </a:r>
            <a:r>
              <a:rPr lang="en-US" b="1" dirty="0" smtClean="0">
                <a:latin typeface="Times New Roman" panose="02020603050405020304" pitchFamily="18" charset="0"/>
                <a:cs typeface="Times New Roman" panose="02020603050405020304" pitchFamily="18" charset="0"/>
              </a:rPr>
              <a:t>identifying the continuous changes happening to the source data</a:t>
            </a:r>
            <a:r>
              <a:rPr lang="en-US" dirty="0" smtClean="0">
                <a:latin typeface="Times New Roman" panose="02020603050405020304" pitchFamily="18" charset="0"/>
                <a:cs typeface="Times New Roman" panose="02020603050405020304" pitchFamily="18" charset="0"/>
              </a:rPr>
              <a:t>.</a:t>
            </a:r>
          </a:p>
          <a:p>
            <a:pPr algn="just"/>
            <a:r>
              <a:rPr lang="en-US" b="1" dirty="0" smtClean="0">
                <a:latin typeface="Times New Roman" panose="02020603050405020304" pitchFamily="18" charset="0"/>
                <a:cs typeface="Times New Roman" panose="02020603050405020304" pitchFamily="18" charset="0"/>
              </a:rPr>
              <a:t>Anomaly detection:</a:t>
            </a:r>
            <a:r>
              <a:rPr lang="en-U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Data pre-processing or data cleansing </a:t>
            </a:r>
            <a:r>
              <a:rPr lang="en-US" dirty="0" smtClean="0">
                <a:latin typeface="Times New Roman" panose="02020603050405020304" pitchFamily="18" charset="0"/>
                <a:cs typeface="Times New Roman" panose="02020603050405020304" pitchFamily="18" charset="0"/>
              </a:rPr>
              <a:t>is often an important step to provide the learning algorithm with a meaningful dataset to learn on.</a:t>
            </a:r>
          </a:p>
          <a:p>
            <a:pPr algn="just"/>
            <a:r>
              <a:rPr lang="en-US" dirty="0" smtClean="0">
                <a:latin typeface="Times New Roman" panose="02020603050405020304" pitchFamily="18" charset="0"/>
                <a:cs typeface="Times New Roman" panose="02020603050405020304" pitchFamily="18" charset="0"/>
              </a:rPr>
              <a:t>Push-down Optimization</a:t>
            </a:r>
          </a:p>
          <a:p>
            <a:pPr algn="just"/>
            <a:r>
              <a:rPr lang="en-US" dirty="0" smtClean="0">
                <a:latin typeface="Times New Roman" panose="02020603050405020304" pitchFamily="18" charset="0"/>
                <a:cs typeface="Times New Roman" panose="02020603050405020304" pitchFamily="18" charset="0"/>
              </a:rPr>
              <a:t>Data preparation at ease</a:t>
            </a:r>
          </a:p>
          <a:p>
            <a:pPr algn="just"/>
            <a:r>
              <a:rPr lang="en-US" dirty="0" smtClean="0">
                <a:latin typeface="Times New Roman" panose="02020603050405020304" pitchFamily="18" charset="0"/>
                <a:cs typeface="Times New Roman" panose="02020603050405020304" pitchFamily="18" charset="0"/>
              </a:rPr>
              <a:t>Analytics all the way</a:t>
            </a:r>
          </a:p>
          <a:p>
            <a:pPr algn="just"/>
            <a:r>
              <a:rPr lang="en-US" dirty="0" smtClean="0">
                <a:latin typeface="Times New Roman" panose="02020603050405020304" pitchFamily="18" charset="0"/>
                <a:cs typeface="Times New Roman" panose="02020603050405020304" pitchFamily="18" charset="0"/>
              </a:rPr>
              <a:t>Data Validation</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8706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5600" y="225425"/>
            <a:ext cx="11582400" cy="6353176"/>
          </a:xfrm>
        </p:spPr>
        <p:txBody>
          <a:bodyPr>
            <a:normAutofit fontScale="85000" lnSpcReduction="20000"/>
          </a:bodyPr>
          <a:lstStyle/>
          <a:p>
            <a:pPr marL="0" indent="0" algn="just">
              <a:buNone/>
            </a:pPr>
            <a:endParaRPr lang="en-US" dirty="0" smtClean="0">
              <a:solidFill>
                <a:srgbClr val="C00000"/>
              </a:solidFill>
              <a:latin typeface="Times New Roman" panose="02020603050405020304" pitchFamily="18" charset="0"/>
              <a:cs typeface="Times New Roman" panose="02020603050405020304" pitchFamily="18" charset="0"/>
            </a:endParaRPr>
          </a:p>
          <a:p>
            <a:pPr marL="0" indent="0" algn="just">
              <a:buNone/>
            </a:pPr>
            <a:r>
              <a:rPr lang="en-US" dirty="0" err="1" smtClean="0">
                <a:solidFill>
                  <a:srgbClr val="C00000"/>
                </a:solidFill>
                <a:latin typeface="Times New Roman" panose="02020603050405020304" pitchFamily="18" charset="0"/>
                <a:cs typeface="Times New Roman" panose="02020603050405020304" pitchFamily="18" charset="0"/>
              </a:rPr>
              <a:t>Dataddo</a:t>
            </a:r>
            <a:r>
              <a:rPr lang="en-US" dirty="0" smtClean="0">
                <a:solidFill>
                  <a:srgbClr val="C00000"/>
                </a:solidFill>
                <a:latin typeface="Times New Roman" panose="02020603050405020304" pitchFamily="18" charset="0"/>
                <a:cs typeface="Times New Roman" panose="02020603050405020304" pitchFamily="18" charset="0"/>
              </a:rPr>
              <a:t>:</a:t>
            </a:r>
          </a:p>
          <a:p>
            <a:pPr algn="just">
              <a:lnSpc>
                <a:spcPct val="170000"/>
              </a:lnSpc>
            </a:pPr>
            <a:r>
              <a:rPr lang="en-US" dirty="0" err="1" smtClean="0">
                <a:latin typeface="Times New Roman" panose="02020603050405020304" pitchFamily="18" charset="0"/>
                <a:cs typeface="Times New Roman" panose="02020603050405020304" pitchFamily="18" charset="0"/>
              </a:rPr>
              <a:t>Dataddo</a:t>
            </a:r>
            <a:r>
              <a:rPr lang="en-US" dirty="0" smtClean="0">
                <a:latin typeface="Times New Roman" panose="02020603050405020304" pitchFamily="18" charset="0"/>
                <a:cs typeface="Times New Roman" panose="02020603050405020304" pitchFamily="18" charset="0"/>
              </a:rPr>
              <a:t> is a no-coding, cloud-based ETL platform that puts flexibility first – with a wide range of connectors and the ability to </a:t>
            </a:r>
            <a:r>
              <a:rPr lang="en-US" b="1" dirty="0" smtClean="0">
                <a:latin typeface="Times New Roman" panose="02020603050405020304" pitchFamily="18" charset="0"/>
                <a:cs typeface="Times New Roman" panose="02020603050405020304" pitchFamily="18" charset="0"/>
              </a:rPr>
              <a:t>choose your own metrics and attributes, </a:t>
            </a:r>
            <a:r>
              <a:rPr lang="en-US" b="1" dirty="0" err="1" smtClean="0">
                <a:latin typeface="Times New Roman" panose="02020603050405020304" pitchFamily="18" charset="0"/>
                <a:cs typeface="Times New Roman" panose="02020603050405020304" pitchFamily="18" charset="0"/>
              </a:rPr>
              <a:t>Dataddo</a:t>
            </a:r>
            <a:r>
              <a:rPr lang="en-US" b="1" dirty="0" smtClean="0">
                <a:latin typeface="Times New Roman" panose="02020603050405020304" pitchFamily="18" charset="0"/>
                <a:cs typeface="Times New Roman" panose="02020603050405020304" pitchFamily="18" charset="0"/>
              </a:rPr>
              <a:t> makes creating stable data pipelines simple and fast.</a:t>
            </a: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r>
              <a:rPr lang="en-US" b="1" dirty="0" smtClean="0">
                <a:solidFill>
                  <a:srgbClr val="C00000"/>
                </a:solidFill>
                <a:latin typeface="Times New Roman" panose="02020603050405020304" pitchFamily="18" charset="0"/>
                <a:cs typeface="Times New Roman" panose="02020603050405020304" pitchFamily="18" charset="0"/>
              </a:rPr>
              <a:t>Pros:</a:t>
            </a:r>
            <a:endParaRPr lang="en-US" dirty="0" smtClean="0">
              <a:solidFill>
                <a:srgbClr val="C00000"/>
              </a:solidFill>
              <a:latin typeface="Times New Roman" panose="02020603050405020304" pitchFamily="18" charset="0"/>
              <a:cs typeface="Times New Roman" panose="02020603050405020304" pitchFamily="18" charset="0"/>
            </a:endParaRPr>
          </a:p>
          <a:p>
            <a:pPr marL="355600" indent="-50800" algn="just"/>
            <a:r>
              <a:rPr lang="en-US" dirty="0" smtClean="0">
                <a:latin typeface="Times New Roman" panose="02020603050405020304" pitchFamily="18" charset="0"/>
                <a:cs typeface="Times New Roman" panose="02020603050405020304" pitchFamily="18" charset="0"/>
              </a:rPr>
              <a:t>Friendly for non-technical users with a simple user interface.</a:t>
            </a:r>
          </a:p>
          <a:p>
            <a:pPr marL="355600" indent="-50800" algn="just"/>
            <a:r>
              <a:rPr lang="en-US" dirty="0" smtClean="0">
                <a:latin typeface="Times New Roman" panose="02020603050405020304" pitchFamily="18" charset="0"/>
                <a:cs typeface="Times New Roman" panose="02020603050405020304" pitchFamily="18" charset="0"/>
              </a:rPr>
              <a:t>Can deploy data pipelines within minutes of account creation.</a:t>
            </a:r>
          </a:p>
          <a:p>
            <a:pPr marL="355600" indent="-50800" algn="just"/>
            <a:r>
              <a:rPr lang="en-US" dirty="0" smtClean="0">
                <a:latin typeface="Times New Roman" panose="02020603050405020304" pitchFamily="18" charset="0"/>
                <a:cs typeface="Times New Roman" panose="02020603050405020304" pitchFamily="18" charset="0"/>
              </a:rPr>
              <a:t>Flexibly plugs into users’ existing data stack.</a:t>
            </a:r>
          </a:p>
          <a:p>
            <a:pPr marL="355600" indent="-50800" algn="just"/>
            <a:r>
              <a:rPr lang="en-US" dirty="0" smtClean="0">
                <a:latin typeface="Times New Roman" panose="02020603050405020304" pitchFamily="18" charset="0"/>
                <a:cs typeface="Times New Roman" panose="02020603050405020304" pitchFamily="18" charset="0"/>
              </a:rPr>
              <a:t>No-maintenance: API changes managed by the </a:t>
            </a:r>
            <a:r>
              <a:rPr lang="en-US" dirty="0" err="1" smtClean="0">
                <a:latin typeface="Times New Roman" panose="02020603050405020304" pitchFamily="18" charset="0"/>
                <a:cs typeface="Times New Roman" panose="02020603050405020304" pitchFamily="18" charset="0"/>
              </a:rPr>
              <a:t>Dataddo</a:t>
            </a:r>
            <a:r>
              <a:rPr lang="en-US" dirty="0" smtClean="0">
                <a:latin typeface="Times New Roman" panose="02020603050405020304" pitchFamily="18" charset="0"/>
                <a:cs typeface="Times New Roman" panose="02020603050405020304" pitchFamily="18" charset="0"/>
              </a:rPr>
              <a:t> team.</a:t>
            </a:r>
          </a:p>
          <a:p>
            <a:pPr marL="355600" indent="-50800" algn="just"/>
            <a:r>
              <a:rPr lang="en-US" dirty="0" smtClean="0">
                <a:latin typeface="Times New Roman" panose="02020603050405020304" pitchFamily="18" charset="0"/>
                <a:cs typeface="Times New Roman" panose="02020603050405020304" pitchFamily="18" charset="0"/>
              </a:rPr>
              <a:t>New connectors can be added within 10 days from request.</a:t>
            </a:r>
          </a:p>
          <a:p>
            <a:pPr marL="355600" indent="-50800" algn="just"/>
            <a:r>
              <a:rPr lang="en-US" dirty="0" smtClean="0">
                <a:latin typeface="Times New Roman" panose="02020603050405020304" pitchFamily="18" charset="0"/>
                <a:cs typeface="Times New Roman" panose="02020603050405020304" pitchFamily="18" charset="0"/>
              </a:rPr>
              <a:t>Security: GDPR, SOC2, and ISO 27001 compliant.</a:t>
            </a:r>
          </a:p>
          <a:p>
            <a:pPr marL="355600" indent="-50800" algn="just"/>
            <a:r>
              <a:rPr lang="en-US" dirty="0" smtClean="0">
                <a:latin typeface="Times New Roman" panose="02020603050405020304" pitchFamily="18" charset="0"/>
                <a:cs typeface="Times New Roman" panose="02020603050405020304" pitchFamily="18" charset="0"/>
              </a:rPr>
              <a:t>Customizable attributes and metrics when creating sources.</a:t>
            </a:r>
          </a:p>
          <a:p>
            <a:pPr marL="355600" indent="-50800" algn="just"/>
            <a:r>
              <a:rPr lang="en-US" dirty="0" smtClean="0">
                <a:latin typeface="Times New Roman" panose="02020603050405020304" pitchFamily="18" charset="0"/>
                <a:cs typeface="Times New Roman" panose="02020603050405020304" pitchFamily="18" charset="0"/>
              </a:rPr>
              <a:t>Central management system to track the status of all data pipelines simultaneously.</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4779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4731" y="228598"/>
            <a:ext cx="11562769" cy="6438902"/>
          </a:xfrm>
        </p:spPr>
        <p:txBody>
          <a:bodyPr>
            <a:normAutofit lnSpcReduction="10000"/>
          </a:bodyPr>
          <a:lstStyle/>
          <a:p>
            <a:pPr marL="0" lvl="0" indent="0" algn="just" eaLnBrk="0" fontAlgn="base" hangingPunct="0">
              <a:lnSpc>
                <a:spcPct val="100000"/>
              </a:lnSpc>
              <a:spcBef>
                <a:spcPct val="0"/>
              </a:spcBef>
              <a:spcAft>
                <a:spcPct val="0"/>
              </a:spcAft>
              <a:buNone/>
            </a:pPr>
            <a:r>
              <a:rPr kumimoji="0" lang="en-US" altLang="en-US" sz="2000" b="1" i="0" u="none" strike="noStrike" cap="none" normalizeH="0" baseline="0" dirty="0" smtClean="0">
                <a:ln>
                  <a:noFill/>
                </a:ln>
                <a:solidFill>
                  <a:srgbClr val="C00000"/>
                </a:solidFill>
                <a:effectLst/>
                <a:latin typeface="Times New Roman" panose="02020603050405020304" pitchFamily="18" charset="0"/>
                <a:cs typeface="Times New Roman" panose="02020603050405020304" pitchFamily="18" charset="0"/>
              </a:rPr>
              <a:t>Apache Hadoop:</a:t>
            </a:r>
          </a:p>
          <a:p>
            <a:pPr marL="0" lvl="0" indent="0" algn="just" eaLnBrk="0" fontAlgn="base" hangingPunct="0">
              <a:lnSpc>
                <a:spcPct val="100000"/>
              </a:lnSpc>
              <a:spcBef>
                <a:spcPct val="0"/>
              </a:spcBef>
              <a:spcAft>
                <a:spcPct val="0"/>
              </a:spcAft>
              <a:buNone/>
            </a:pPr>
            <a:r>
              <a:rPr kumimoji="0" lang="en-US" alt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a:p>
            <a:pPr marL="0" lvl="0" indent="0" algn="just" eaLnBrk="0" fontAlgn="base" hangingPunct="0">
              <a:lnSpc>
                <a:spcPct val="150000"/>
              </a:lnSpc>
              <a:spcBef>
                <a:spcPct val="0"/>
              </a:spcBef>
              <a:spcAft>
                <a:spcPct val="0"/>
              </a:spcAft>
              <a:buNone/>
            </a:pPr>
            <a:r>
              <a:rPr kumimoji="0" lang="en-US" alt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Apache Hadoop is a software framework employed for </a:t>
            </a:r>
            <a:r>
              <a:rPr kumimoji="0" lang="en-US" alt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clustered file system and handling of big data. </a:t>
            </a:r>
            <a:r>
              <a:rPr kumimoji="0" lang="en-US" alt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It processes datasets of big data by means of the MapReduce programming model.</a:t>
            </a:r>
          </a:p>
          <a:p>
            <a:pPr marL="0" lvl="0" indent="0" algn="just" eaLnBrk="0" fontAlgn="base" hangingPunct="0">
              <a:lnSpc>
                <a:spcPct val="150000"/>
              </a:lnSpc>
              <a:spcBef>
                <a:spcPct val="0"/>
              </a:spcBef>
              <a:spcAft>
                <a:spcPct val="0"/>
              </a:spcAft>
              <a:buNone/>
            </a:pPr>
            <a:r>
              <a:rPr kumimoji="0" lang="en-US" alt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Hadoop is an open-source framework that is written in Java and it provides cross-platform support.</a:t>
            </a:r>
          </a:p>
          <a:p>
            <a:pPr marL="0" lvl="0" indent="0" algn="just" eaLnBrk="0" fontAlgn="base" hangingPunct="0">
              <a:lnSpc>
                <a:spcPct val="150000"/>
              </a:lnSpc>
              <a:spcBef>
                <a:spcPct val="0"/>
              </a:spcBef>
              <a:spcAft>
                <a:spcPct val="0"/>
              </a:spcAft>
              <a:buNone/>
            </a:pPr>
            <a:r>
              <a:rPr kumimoji="0" lang="en-US" alt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This is the topmost big data tool. </a:t>
            </a:r>
          </a:p>
          <a:p>
            <a:pPr marL="0" lvl="0" indent="0" algn="just" eaLnBrk="0" fontAlgn="base" hangingPunct="0">
              <a:lnSpc>
                <a:spcPct val="150000"/>
              </a:lnSpc>
              <a:spcBef>
                <a:spcPct val="0"/>
              </a:spcBef>
              <a:spcAft>
                <a:spcPct val="0"/>
              </a:spcAft>
              <a:buNone/>
            </a:pPr>
            <a:r>
              <a:rPr kumimoji="0" lang="en-US" alt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Some of the </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Big names include Amazon Web services, Hortonworks, IBM, Intel, Microsoft, Facebook, etc.</a:t>
            </a:r>
          </a:p>
          <a:p>
            <a:pPr marL="0" lvl="0" indent="0" algn="just" eaLnBrk="0" fontAlgn="base" hangingPunct="0">
              <a:lnSpc>
                <a:spcPct val="150000"/>
              </a:lnSpc>
              <a:spcBef>
                <a:spcPct val="0"/>
              </a:spcBef>
              <a:spcAft>
                <a:spcPct val="0"/>
              </a:spcAft>
              <a:buNone/>
            </a:pPr>
            <a:endParaRPr kumimoji="0" lang="en-US" alt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lvl="0" indent="0" algn="just" eaLnBrk="0" fontAlgn="base" hangingPunct="0">
              <a:lnSpc>
                <a:spcPct val="100000"/>
              </a:lnSpc>
              <a:spcBef>
                <a:spcPct val="0"/>
              </a:spcBef>
              <a:spcAft>
                <a:spcPct val="0"/>
              </a:spcAft>
              <a:buNone/>
            </a:pPr>
            <a:r>
              <a:rPr kumimoji="0" lang="en-US" altLang="en-US" sz="2000" b="1" i="0" u="none" strike="noStrike" cap="none" normalizeH="0" baseline="0" dirty="0" smtClean="0">
                <a:ln>
                  <a:noFill/>
                </a:ln>
                <a:solidFill>
                  <a:srgbClr val="C00000"/>
                </a:solidFill>
                <a:effectLst/>
                <a:latin typeface="Times New Roman" panose="02020603050405020304" pitchFamily="18" charset="0"/>
                <a:cs typeface="Times New Roman" panose="02020603050405020304" pitchFamily="18" charset="0"/>
              </a:rPr>
              <a:t>Pros</a:t>
            </a:r>
            <a:r>
              <a:rPr kumimoji="0" lang="en-US" altLang="en-US" sz="2000" b="0" i="0" u="none" strike="noStrike" cap="none" normalizeH="0" baseline="0" dirty="0" smtClean="0">
                <a:ln>
                  <a:noFill/>
                </a:ln>
                <a:solidFill>
                  <a:srgbClr val="C00000"/>
                </a:solidFill>
                <a:effectLst/>
                <a:latin typeface="Times New Roman" panose="02020603050405020304" pitchFamily="18" charset="0"/>
                <a:cs typeface="Times New Roman" panose="02020603050405020304" pitchFamily="18" charset="0"/>
              </a:rPr>
              <a:t>:</a:t>
            </a:r>
          </a:p>
          <a:p>
            <a:pPr marL="444500" lvl="0" indent="0" algn="just" eaLnBrk="0" fontAlgn="base" hangingPunct="0">
              <a:lnSpc>
                <a:spcPct val="100000"/>
              </a:lnSpc>
              <a:spcBef>
                <a:spcPct val="0"/>
              </a:spcBef>
              <a:spcAft>
                <a:spcPct val="0"/>
              </a:spcAft>
              <a:buFontTx/>
              <a:buChar char="•"/>
            </a:pP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The core strength of Hadoop is its HDFS (Hadoop Distributed File System) which has the ability to hold all type of data – video, images, JSON, XML, and plain text over the same file system.</a:t>
            </a:r>
            <a:r>
              <a:rPr kumimoji="0" lang="en-US" alt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a:p>
            <a:pPr marL="444500" lvl="0" indent="0" algn="just" eaLnBrk="0" fontAlgn="base" hangingPunct="0">
              <a:lnSpc>
                <a:spcPct val="100000"/>
              </a:lnSpc>
              <a:spcBef>
                <a:spcPct val="0"/>
              </a:spcBef>
              <a:spcAft>
                <a:spcPct val="0"/>
              </a:spcAft>
              <a:buFontTx/>
              <a:buChar char="•"/>
            </a:pP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Highly useful for R&amp;D purposes.</a:t>
            </a:r>
            <a:r>
              <a:rPr kumimoji="0" lang="en-US" alt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a:p>
            <a:pPr marL="444500" lvl="0" indent="0" algn="just" eaLnBrk="0" fontAlgn="base" hangingPunct="0">
              <a:lnSpc>
                <a:spcPct val="100000"/>
              </a:lnSpc>
              <a:spcBef>
                <a:spcPct val="0"/>
              </a:spcBef>
              <a:spcAft>
                <a:spcPct val="0"/>
              </a:spcAft>
              <a:buFontTx/>
              <a:buChar char="•"/>
            </a:pP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Provides quick access to data.</a:t>
            </a:r>
            <a:r>
              <a:rPr kumimoji="0" lang="en-US" alt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a:p>
            <a:pPr marL="444500" lvl="0" indent="0" algn="just" eaLnBrk="0" fontAlgn="base" hangingPunct="0">
              <a:lnSpc>
                <a:spcPct val="100000"/>
              </a:lnSpc>
              <a:spcBef>
                <a:spcPct val="0"/>
              </a:spcBef>
              <a:spcAft>
                <a:spcPct val="0"/>
              </a:spcAft>
              <a:buFontTx/>
              <a:buChar char="•"/>
            </a:pP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Highly scalable</a:t>
            </a:r>
            <a:r>
              <a:rPr kumimoji="0" lang="en-US" alt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a:p>
            <a:pPr marL="444500" lvl="0" indent="0" algn="just" eaLnBrk="0" fontAlgn="base" hangingPunct="0">
              <a:lnSpc>
                <a:spcPct val="100000"/>
              </a:lnSpc>
              <a:spcBef>
                <a:spcPct val="0"/>
              </a:spcBef>
              <a:spcAft>
                <a:spcPct val="0"/>
              </a:spcAft>
              <a:buFontTx/>
              <a:buChar char="•"/>
            </a:pP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Highly-available service resting on a cluster of computers</a:t>
            </a:r>
            <a:r>
              <a:rPr kumimoji="0" lang="en-US" alt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a:p>
            <a:pPr marL="0" lvl="0" indent="0" algn="just" eaLnBrk="0" fontAlgn="base" hangingPunct="0">
              <a:lnSpc>
                <a:spcPct val="100000"/>
              </a:lnSpc>
              <a:spcBef>
                <a:spcPct val="0"/>
              </a:spcBef>
              <a:spcAft>
                <a:spcPct val="0"/>
              </a:spcAft>
              <a:buNone/>
            </a:pPr>
            <a:endParaRPr kumimoji="0" lang="en-US" altLang="en-US" sz="20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a:p>
            <a:pPr marL="0" lvl="0" indent="0" algn="just" eaLnBrk="0" fontAlgn="base" hangingPunct="0">
              <a:lnSpc>
                <a:spcPct val="100000"/>
              </a:lnSpc>
              <a:spcBef>
                <a:spcPct val="0"/>
              </a:spcBef>
              <a:spcAft>
                <a:spcPct val="0"/>
              </a:spcAft>
              <a:buNone/>
            </a:pPr>
            <a:r>
              <a:rPr kumimoji="0" lang="en-US" altLang="en-US" sz="2000" b="1" i="0" u="none" strike="noStrike" cap="none" normalizeH="0" baseline="0" dirty="0" smtClean="0">
                <a:ln>
                  <a:noFill/>
                </a:ln>
                <a:solidFill>
                  <a:srgbClr val="C00000"/>
                </a:solidFill>
                <a:effectLst/>
                <a:latin typeface="Times New Roman" panose="02020603050405020304" pitchFamily="18" charset="0"/>
                <a:cs typeface="Times New Roman" panose="02020603050405020304" pitchFamily="18" charset="0"/>
              </a:rPr>
              <a:t>Cons</a:t>
            </a:r>
            <a:r>
              <a:rPr kumimoji="0" lang="en-US" altLang="en-US" sz="2000" b="0" i="0" u="none" strike="noStrike" cap="none" normalizeH="0" baseline="0" dirty="0" smtClean="0">
                <a:ln>
                  <a:noFill/>
                </a:ln>
                <a:solidFill>
                  <a:srgbClr val="C00000"/>
                </a:solidFill>
                <a:effectLst/>
                <a:latin typeface="Times New Roman" panose="02020603050405020304" pitchFamily="18" charset="0"/>
                <a:cs typeface="Times New Roman" panose="02020603050405020304" pitchFamily="18" charset="0"/>
              </a:rPr>
              <a:t>:</a:t>
            </a:r>
          </a:p>
          <a:p>
            <a:pPr marL="355600" lvl="0" indent="0" algn="just" eaLnBrk="0" fontAlgn="base" hangingPunct="0">
              <a:lnSpc>
                <a:spcPct val="100000"/>
              </a:lnSpc>
              <a:spcBef>
                <a:spcPct val="0"/>
              </a:spcBef>
              <a:spcAft>
                <a:spcPct val="0"/>
              </a:spcAft>
              <a:buFontTx/>
              <a:buChar char="•"/>
            </a:pP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Sometimes disk space issues can be faced due to its 3x data redundancy.</a:t>
            </a:r>
            <a:r>
              <a:rPr kumimoji="0" lang="en-US" alt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a:p>
            <a:pPr marL="355600" lvl="0" indent="0" algn="just" eaLnBrk="0" fontAlgn="base" hangingPunct="0">
              <a:lnSpc>
                <a:spcPct val="100000"/>
              </a:lnSpc>
              <a:spcBef>
                <a:spcPct val="0"/>
              </a:spcBef>
              <a:spcAft>
                <a:spcPct val="0"/>
              </a:spcAft>
              <a:buFontTx/>
              <a:buChar char="•"/>
            </a:pP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I/O operations could have been optimized for better performance.</a:t>
            </a:r>
            <a:r>
              <a:rPr kumimoji="0" lang="en-US" alt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a:p>
            <a:pPr marL="355600" lvl="0" indent="0" algn="just" eaLnBrk="0" fontAlgn="base" hangingPunct="0">
              <a:lnSpc>
                <a:spcPct val="100000"/>
              </a:lnSpc>
              <a:spcBef>
                <a:spcPct val="0"/>
              </a:spcBef>
              <a:spcAft>
                <a:spcPct val="0"/>
              </a:spcAft>
              <a:buNone/>
            </a:pPr>
            <a:endParaRPr kumimoji="0" lang="en-US" alt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algn="just"/>
            <a:endParaRPr lang="en-IN" sz="2000" dirty="0">
              <a:latin typeface="Times New Roman" panose="02020603050405020304" pitchFamily="18" charset="0"/>
              <a:cs typeface="Times New Roman" panose="02020603050405020304" pitchFamily="18" charset="0"/>
            </a:endParaRPr>
          </a:p>
        </p:txBody>
      </p:sp>
      <p:pic>
        <p:nvPicPr>
          <p:cNvPr id="2050" name="Picture 2" descr="Apache Hadoo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175" y="-9707563"/>
            <a:ext cx="2857500" cy="809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94605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000" y="301624"/>
            <a:ext cx="11772900" cy="6353176"/>
          </a:xfrm>
        </p:spPr>
        <p:txBody>
          <a:bodyPr>
            <a:normAutofit fontScale="92500" lnSpcReduction="10000"/>
          </a:bodyPr>
          <a:lstStyle/>
          <a:p>
            <a:pPr marL="0" indent="0" algn="just">
              <a:buNone/>
            </a:pPr>
            <a:r>
              <a:rPr lang="en-US" b="1" dirty="0" smtClean="0">
                <a:solidFill>
                  <a:srgbClr val="C00000"/>
                </a:solidFill>
                <a:latin typeface="Times New Roman" panose="02020603050405020304" pitchFamily="18" charset="0"/>
                <a:cs typeface="Times New Roman" panose="02020603050405020304" pitchFamily="18" charset="0"/>
              </a:rPr>
              <a:t>CDH (Cloudera Distribution for Hadoop)</a:t>
            </a:r>
          </a:p>
          <a:p>
            <a:pPr marL="444500" indent="38100" algn="just"/>
            <a:r>
              <a:rPr lang="en-US" dirty="0" smtClean="0">
                <a:latin typeface="Times New Roman" panose="02020603050405020304" pitchFamily="18" charset="0"/>
                <a:cs typeface="Times New Roman" panose="02020603050405020304" pitchFamily="18" charset="0"/>
              </a:rPr>
              <a:t>CDH aims at enterprise-class deployments of that technology. It is totally open source and has a free platform distribution that encompasses Apache Hadoop, Apache Spark, Apache Impala, and many more.</a:t>
            </a:r>
          </a:p>
          <a:p>
            <a:pPr marL="444500" indent="38100" algn="just"/>
            <a:r>
              <a:rPr lang="en-US" dirty="0" smtClean="0">
                <a:latin typeface="Times New Roman" panose="02020603050405020304" pitchFamily="18" charset="0"/>
                <a:cs typeface="Times New Roman" panose="02020603050405020304" pitchFamily="18" charset="0"/>
              </a:rPr>
              <a:t>It allows you to collect, process, administer, manage, discover, model, and distribute unlimited data.</a:t>
            </a:r>
          </a:p>
          <a:p>
            <a:pPr marL="0" indent="0" algn="just">
              <a:buNone/>
            </a:pPr>
            <a:r>
              <a:rPr lang="en-US" b="1" dirty="0">
                <a:solidFill>
                  <a:srgbClr val="C00000"/>
                </a:solidFill>
                <a:latin typeface="Times New Roman" panose="02020603050405020304" pitchFamily="18" charset="0"/>
                <a:cs typeface="Times New Roman" panose="02020603050405020304" pitchFamily="18" charset="0"/>
              </a:rPr>
              <a:t>Pros</a:t>
            </a:r>
            <a:r>
              <a:rPr lang="en-US" dirty="0">
                <a:solidFill>
                  <a:srgbClr val="C00000"/>
                </a:solidFill>
                <a:latin typeface="Times New Roman" panose="02020603050405020304" pitchFamily="18" charset="0"/>
                <a:cs typeface="Times New Roman" panose="02020603050405020304" pitchFamily="18" charset="0"/>
              </a:rPr>
              <a:t>:</a:t>
            </a:r>
            <a:endParaRPr lang="en-US" dirty="0" smtClean="0">
              <a:solidFill>
                <a:srgbClr val="C00000"/>
              </a:solidFill>
              <a:latin typeface="Times New Roman" panose="02020603050405020304" pitchFamily="18" charset="0"/>
              <a:cs typeface="Times New Roman" panose="02020603050405020304" pitchFamily="18" charset="0"/>
            </a:endParaRPr>
          </a:p>
          <a:p>
            <a:pPr marL="533400" indent="38100" algn="just"/>
            <a:r>
              <a:rPr lang="en-US" dirty="0" smtClean="0">
                <a:latin typeface="Times New Roman" panose="02020603050405020304" pitchFamily="18" charset="0"/>
                <a:cs typeface="Times New Roman" panose="02020603050405020304" pitchFamily="18" charset="0"/>
              </a:rPr>
              <a:t>Comprehensive distribution</a:t>
            </a:r>
          </a:p>
          <a:p>
            <a:pPr marL="533400" indent="38100" algn="just"/>
            <a:r>
              <a:rPr lang="en-US" dirty="0" smtClean="0">
                <a:latin typeface="Times New Roman" panose="02020603050405020304" pitchFamily="18" charset="0"/>
                <a:cs typeface="Times New Roman" panose="02020603050405020304" pitchFamily="18" charset="0"/>
              </a:rPr>
              <a:t>Cloudera Manager administers the Hadoop cluster very well.</a:t>
            </a:r>
          </a:p>
          <a:p>
            <a:pPr marL="533400" indent="38100" algn="just"/>
            <a:r>
              <a:rPr lang="en-US" dirty="0" smtClean="0">
                <a:latin typeface="Times New Roman" panose="02020603050405020304" pitchFamily="18" charset="0"/>
                <a:cs typeface="Times New Roman" panose="02020603050405020304" pitchFamily="18" charset="0"/>
              </a:rPr>
              <a:t>Easy implementation.</a:t>
            </a:r>
          </a:p>
          <a:p>
            <a:pPr marL="533400" indent="38100" algn="just"/>
            <a:r>
              <a:rPr lang="en-US" dirty="0" smtClean="0">
                <a:latin typeface="Times New Roman" panose="02020603050405020304" pitchFamily="18" charset="0"/>
                <a:cs typeface="Times New Roman" panose="02020603050405020304" pitchFamily="18" charset="0"/>
              </a:rPr>
              <a:t>Less complex administration.</a:t>
            </a:r>
          </a:p>
          <a:p>
            <a:pPr marL="533400" indent="38100" algn="just"/>
            <a:r>
              <a:rPr lang="en-US" dirty="0" smtClean="0">
                <a:latin typeface="Times New Roman" panose="02020603050405020304" pitchFamily="18" charset="0"/>
                <a:cs typeface="Times New Roman" panose="02020603050405020304" pitchFamily="18" charset="0"/>
              </a:rPr>
              <a:t>High security and governance</a:t>
            </a:r>
          </a:p>
          <a:p>
            <a:pPr marL="0" indent="0" algn="just">
              <a:buNone/>
            </a:pPr>
            <a:r>
              <a:rPr lang="en-US" b="1" dirty="0" smtClean="0">
                <a:solidFill>
                  <a:srgbClr val="C00000"/>
                </a:solidFill>
                <a:latin typeface="Times New Roman" panose="02020603050405020304" pitchFamily="18" charset="0"/>
                <a:cs typeface="Times New Roman" panose="02020603050405020304" pitchFamily="18" charset="0"/>
              </a:rPr>
              <a:t>Cons</a:t>
            </a:r>
            <a:r>
              <a:rPr lang="en-US" dirty="0">
                <a:solidFill>
                  <a:srgbClr val="C00000"/>
                </a:solidFill>
                <a:latin typeface="Times New Roman" panose="02020603050405020304" pitchFamily="18" charset="0"/>
                <a:cs typeface="Times New Roman" panose="02020603050405020304" pitchFamily="18" charset="0"/>
              </a:rPr>
              <a:t>:</a:t>
            </a:r>
            <a:endParaRPr lang="en-US" dirty="0" smtClean="0">
              <a:solidFill>
                <a:srgbClr val="C00000"/>
              </a:solidFill>
              <a:latin typeface="Times New Roman" panose="02020603050405020304" pitchFamily="18" charset="0"/>
              <a:cs typeface="Times New Roman" panose="02020603050405020304" pitchFamily="18" charset="0"/>
            </a:endParaRPr>
          </a:p>
          <a:p>
            <a:pPr marL="533400" indent="38100" algn="just"/>
            <a:r>
              <a:rPr lang="en-US" dirty="0">
                <a:latin typeface="Times New Roman" panose="02020603050405020304" pitchFamily="18" charset="0"/>
                <a:cs typeface="Times New Roman" panose="02020603050405020304" pitchFamily="18" charset="0"/>
              </a:rPr>
              <a:t>Few complicating UI features like charts on the CM service.</a:t>
            </a:r>
            <a:endParaRPr lang="en-US" dirty="0" smtClean="0">
              <a:latin typeface="Times New Roman" panose="02020603050405020304" pitchFamily="18" charset="0"/>
              <a:cs typeface="Times New Roman" panose="02020603050405020304" pitchFamily="18" charset="0"/>
            </a:endParaRPr>
          </a:p>
          <a:p>
            <a:pPr marL="533400" indent="38100" algn="just"/>
            <a:r>
              <a:rPr lang="en-US" dirty="0">
                <a:latin typeface="Times New Roman" panose="02020603050405020304" pitchFamily="18" charset="0"/>
                <a:cs typeface="Times New Roman" panose="02020603050405020304" pitchFamily="18" charset="0"/>
              </a:rPr>
              <a:t>Multiple recommended approaches for installation sounds confusing.</a:t>
            </a:r>
            <a:endParaRPr lang="en-US" dirty="0" smtClean="0">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18670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2409</Words>
  <Application>Microsoft Office PowerPoint</Application>
  <PresentationFormat>Widescreen</PresentationFormat>
  <Paragraphs>254</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12</cp:revision>
  <dcterms:created xsi:type="dcterms:W3CDTF">2022-08-28T12:14:03Z</dcterms:created>
  <dcterms:modified xsi:type="dcterms:W3CDTF">2022-08-30T17:26:58Z</dcterms:modified>
</cp:coreProperties>
</file>